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6" r:id="rId2"/>
    <p:sldMasterId id="2147483689" r:id="rId3"/>
  </p:sldMasterIdLst>
  <p:notesMasterIdLst>
    <p:notesMasterId r:id="rId30"/>
  </p:notesMasterIdLst>
  <p:sldIdLst>
    <p:sldId id="382" r:id="rId4"/>
    <p:sldId id="552" r:id="rId5"/>
    <p:sldId id="554" r:id="rId6"/>
    <p:sldId id="555" r:id="rId7"/>
    <p:sldId id="518" r:id="rId8"/>
    <p:sldId id="556" r:id="rId9"/>
    <p:sldId id="546" r:id="rId10"/>
    <p:sldId id="567" r:id="rId11"/>
    <p:sldId id="568" r:id="rId12"/>
    <p:sldId id="569" r:id="rId13"/>
    <p:sldId id="545" r:id="rId14"/>
    <p:sldId id="539" r:id="rId15"/>
    <p:sldId id="532" r:id="rId16"/>
    <p:sldId id="573" r:id="rId17"/>
    <p:sldId id="571" r:id="rId18"/>
    <p:sldId id="558" r:id="rId19"/>
    <p:sldId id="559" r:id="rId20"/>
    <p:sldId id="572" r:id="rId21"/>
    <p:sldId id="512" r:id="rId22"/>
    <p:sldId id="580" r:id="rId23"/>
    <p:sldId id="581" r:id="rId24"/>
    <p:sldId id="579" r:id="rId25"/>
    <p:sldId id="574" r:id="rId26"/>
    <p:sldId id="575" r:id="rId27"/>
    <p:sldId id="576" r:id="rId28"/>
    <p:sldId id="578" r:id="rId2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BD5B"/>
    <a:srgbClr val="0C03BD"/>
    <a:srgbClr val="2B6034"/>
    <a:srgbClr val="B9BFA5"/>
    <a:srgbClr val="5A463C"/>
    <a:srgbClr val="A1B6D4"/>
    <a:srgbClr val="B40000"/>
    <a:srgbClr val="94795E"/>
    <a:srgbClr val="B4B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5" autoAdjust="0"/>
    <p:restoredTop sz="94660"/>
  </p:normalViewPr>
  <p:slideViewPr>
    <p:cSldViewPr>
      <p:cViewPr>
        <p:scale>
          <a:sx n="77" d="100"/>
          <a:sy n="77" d="100"/>
        </p:scale>
        <p:origin x="-924" y="192"/>
      </p:cViewPr>
      <p:guideLst>
        <p:guide orient="horz" pos="30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036BE16-6050-4262-BBAF-88D08794C1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692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6BE16-6050-4262-BBAF-88D08794C1C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01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4EFB-87D7-42A0-8FB0-1AC8A4AAEAF5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4C77-672B-494F-A48B-0DA1F249E3B2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71687" cy="5746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067425" cy="5746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361A2-09A7-4D0C-8B60-A02EE4CDB9BB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FFF11-C64F-4819-B548-EF14078C8E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25555-265B-4D45-8C43-DC80A4B09D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AEC81-DC8E-4305-98A7-F8225D4758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6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254B9-6EDD-4B00-B4C5-15810A5977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FA23-3102-44BA-ACDB-395218F038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9BA22-3A25-4571-A427-D89D8757E7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3C0D8-6E56-4FCF-9306-F89A1B504E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2191-2AD3-4EF9-8C06-44808A375F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57585-3A3B-4C3F-84D6-C467DECB1824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8C15-ADCA-4B0A-86D7-D06DD32B33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811F-8C9D-43B4-B426-EFA6C205A3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71687" cy="5746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067425" cy="5746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9A504-F94A-4F0F-8D92-5ED3194528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257925"/>
            <a:ext cx="9144000" cy="600075"/>
          </a:xfrm>
          <a:prstGeom prst="rect">
            <a:avLst/>
          </a:prstGeom>
          <a:solidFill>
            <a:srgbClr val="E4E5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018088"/>
            <a:ext cx="6230938" cy="1244600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422525"/>
            <a:ext cx="7832725" cy="1331913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756025"/>
            <a:ext cx="5346700" cy="1262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8" name="Picture 9" descr="logo_gr_ps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450" y="258763"/>
            <a:ext cx="266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227763" y="5016500"/>
            <a:ext cx="2916237" cy="1244600"/>
          </a:xfrm>
          <a:prstGeom prst="rect">
            <a:avLst/>
          </a:prstGeom>
          <a:solidFill>
            <a:srgbClr val="2B60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0" name="Picture 11" descr="strl_logo_englisch"/>
          <p:cNvPicPr>
            <a:picLocks noChangeAspect="1" noChangeArrowheads="1"/>
          </p:cNvPicPr>
          <p:nvPr/>
        </p:nvPicPr>
        <p:blipFill>
          <a:blip r:embed="rId3" cstate="print"/>
          <a:srcRect l="1927" t="1561"/>
          <a:stretch>
            <a:fillRect/>
          </a:stretch>
        </p:blipFill>
        <p:spPr bwMode="auto">
          <a:xfrm>
            <a:off x="6143625" y="1428750"/>
            <a:ext cx="2989263" cy="10001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488238" y="2420938"/>
            <a:ext cx="1655762" cy="1366837"/>
          </a:xfrm>
          <a:prstGeom prst="rect">
            <a:avLst/>
          </a:prstGeom>
          <a:solidFill>
            <a:srgbClr val="2B60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2" name="Picture 13" descr="Bannergrafik (CTL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748088"/>
            <a:ext cx="363537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68313" y="2419350"/>
            <a:ext cx="6911975" cy="151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003675"/>
            <a:ext cx="4679950" cy="1512888"/>
          </a:xfrm>
        </p:spPr>
        <p:txBody>
          <a:bodyPr/>
          <a:lstStyle>
            <a:lvl1pPr marL="180975" indent="1588">
              <a:buFontTx/>
              <a:buNone/>
              <a:defRPr sz="18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5A463C"/>
                </a:solidFill>
              </a:defRPr>
            </a:lvl1pPr>
          </a:lstStyle>
          <a:p>
            <a:pPr>
              <a:defRPr/>
            </a:pPr>
            <a:fld id="{CA7B7AF5-D47A-47FD-80F7-54FDDBDC3259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40425" y="6235700"/>
            <a:ext cx="1584325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23850" y="62325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AB93B1-911F-4E34-BAD0-01840C626AB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63D7D-7182-4EAF-9C3E-D081DE142F4D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6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EB42D-DAA6-4B88-9FA2-96E4FE4C15D2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4D2B7-E735-4CD2-B2A3-8A25F884DCD3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63CF8-6F18-4308-ADB6-D9E6ECE6583E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522A5-D1AF-445D-A4B6-8821DB1530F9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742B5-1C78-479C-9FE7-89F9B421DE1C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6EEFC-31BA-4F3B-BE2B-B30A9AA76F0C}" type="datetime1">
              <a:rPr lang="en-US" smtClean="0"/>
              <a:t>18/05/2016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Line 31"/>
          <p:cNvSpPr>
            <a:spLocks noChangeShapeType="1"/>
          </p:cNvSpPr>
          <p:nvPr/>
        </p:nvSpPr>
        <p:spPr bwMode="auto">
          <a:xfrm>
            <a:off x="0" y="6184900"/>
            <a:ext cx="9144000" cy="0"/>
          </a:xfrm>
          <a:prstGeom prst="line">
            <a:avLst/>
          </a:prstGeom>
          <a:noFill/>
          <a:ln w="9525">
            <a:solidFill>
              <a:srgbClr val="DBDED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027" name="Picture 22" descr="logo_kl_ps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4150" y="6354763"/>
            <a:ext cx="1130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0" descr="balken labo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989138"/>
            <a:ext cx="2286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3" descr="strl_logo_englisch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89838" y="6237288"/>
            <a:ext cx="14462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4" descr="balken labor"/>
          <p:cNvPicPr>
            <a:picLocks noChangeAspect="1" noChangeArrowheads="1"/>
          </p:cNvPicPr>
          <p:nvPr/>
        </p:nvPicPr>
        <p:blipFill>
          <a:blip r:embed="rId14" cstate="print"/>
          <a:srcRect t="90248" r="5154" b="2362"/>
          <a:stretch>
            <a:fillRect/>
          </a:stretch>
        </p:blipFill>
        <p:spPr bwMode="auto">
          <a:xfrm>
            <a:off x="0" y="6472238"/>
            <a:ext cx="23336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72375" y="6237288"/>
            <a:ext cx="15716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0" y="6257925"/>
            <a:ext cx="9144000" cy="600075"/>
          </a:xfrm>
          <a:prstGeom prst="rect">
            <a:avLst/>
          </a:prstGeom>
          <a:solidFill>
            <a:srgbClr val="E4E5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0" y="5018088"/>
            <a:ext cx="6230938" cy="1244600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0" y="2422525"/>
            <a:ext cx="7832725" cy="1331913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0" y="3756025"/>
            <a:ext cx="5346700" cy="1262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036" name="Picture 40" descr="logo_gr_psep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6450" y="258763"/>
            <a:ext cx="266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6227763" y="5016500"/>
            <a:ext cx="2916237" cy="1244600"/>
          </a:xfrm>
          <a:prstGeom prst="rect">
            <a:avLst/>
          </a:prstGeom>
          <a:solidFill>
            <a:srgbClr val="2B60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038" name="Picture 64" descr="strl_logo_englisch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84888" y="1412875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7488238" y="2420938"/>
            <a:ext cx="1655762" cy="1366837"/>
          </a:xfrm>
          <a:prstGeom prst="rect">
            <a:avLst/>
          </a:prstGeom>
          <a:solidFill>
            <a:srgbClr val="2B603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1040" name="Picture 56" descr="Bannergrafik (CTL)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08625" y="3748088"/>
            <a:ext cx="363537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6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84888" y="1412875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4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971675"/>
            <a:ext cx="82296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5A463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DC8906-01DC-42BC-B1D4-7D546EBD26D9}" type="datetime1">
              <a:rPr lang="en-US" smtClean="0"/>
              <a:t>18/05/2016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9pPr>
    </p:titleStyle>
    <p:bodyStyle>
      <a:lvl1pPr marL="342900" indent="-1603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A463C"/>
          </a:solidFill>
          <a:latin typeface="+mn-lt"/>
          <a:ea typeface="+mn-ea"/>
          <a:cs typeface="+mn-cs"/>
        </a:defRPr>
      </a:lvl1pPr>
      <a:lvl2pPr marL="808038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A463C"/>
          </a:solidFill>
          <a:latin typeface="+mn-lt"/>
        </a:defRPr>
      </a:lvl2pPr>
      <a:lvl3pPr marL="12160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5A463C"/>
          </a:solidFill>
          <a:latin typeface="+mn-lt"/>
        </a:defRPr>
      </a:lvl3pPr>
      <a:lvl4pPr marL="1624013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5A463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Line 31"/>
          <p:cNvSpPr>
            <a:spLocks noChangeShapeType="1"/>
          </p:cNvSpPr>
          <p:nvPr/>
        </p:nvSpPr>
        <p:spPr bwMode="auto">
          <a:xfrm>
            <a:off x="0" y="6184900"/>
            <a:ext cx="9144000" cy="0"/>
          </a:xfrm>
          <a:prstGeom prst="line">
            <a:avLst/>
          </a:prstGeom>
          <a:noFill/>
          <a:ln w="9525">
            <a:solidFill>
              <a:srgbClr val="DBDED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971675"/>
            <a:ext cx="82296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0425" y="6235700"/>
            <a:ext cx="1584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A463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3850" y="62325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5A463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9E84F5-6D06-43B8-B441-94CC54EFD3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2055" name="Picture 22" descr="logo_kl_ps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4150" y="6354763"/>
            <a:ext cx="1130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30" descr="balken labo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989138"/>
            <a:ext cx="2286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3" descr="strl_logo_englisch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89838" y="6237288"/>
            <a:ext cx="14462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4" descr="balken labor"/>
          <p:cNvPicPr>
            <a:picLocks noChangeAspect="1" noChangeArrowheads="1"/>
          </p:cNvPicPr>
          <p:nvPr/>
        </p:nvPicPr>
        <p:blipFill>
          <a:blip r:embed="rId14" cstate="print"/>
          <a:srcRect t="90248" r="5154" b="2362"/>
          <a:stretch>
            <a:fillRect/>
          </a:stretch>
        </p:blipFill>
        <p:spPr bwMode="auto">
          <a:xfrm>
            <a:off x="0" y="6472238"/>
            <a:ext cx="23336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72375" y="6237288"/>
            <a:ext cx="15716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</a:defRPr>
      </a:lvl9pPr>
    </p:titleStyle>
    <p:bodyStyle>
      <a:lvl1pPr marL="342900" indent="-1603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A463C"/>
          </a:solidFill>
          <a:latin typeface="+mn-lt"/>
          <a:ea typeface="+mn-ea"/>
          <a:cs typeface="+mn-cs"/>
        </a:defRPr>
      </a:lvl1pPr>
      <a:lvl2pPr marL="808038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A463C"/>
          </a:solidFill>
          <a:latin typeface="+mn-lt"/>
        </a:defRPr>
      </a:lvl2pPr>
      <a:lvl3pPr marL="12160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5A463C"/>
          </a:solidFill>
          <a:latin typeface="+mn-lt"/>
        </a:defRPr>
      </a:lvl3pPr>
      <a:lvl4pPr marL="1624013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5A463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971675"/>
            <a:ext cx="82296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5A463C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2631474-D20B-4AB8-8900-E216F4392F81}" type="datetime1">
              <a:rPr lang="en-US" smtClean="0"/>
              <a:t>18/05/2016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2B6034"/>
          </a:solidFill>
          <a:latin typeface="Arial" pitchFamily="34" charset="0"/>
        </a:defRPr>
      </a:lvl9pPr>
    </p:titleStyle>
    <p:bodyStyle>
      <a:lvl1pPr marL="342900" indent="-1603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A463C"/>
          </a:solidFill>
          <a:latin typeface="Arial" charset="0"/>
          <a:ea typeface="+mn-ea"/>
          <a:cs typeface="+mn-cs"/>
        </a:defRPr>
      </a:lvl1pPr>
      <a:lvl2pPr marL="808038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A463C"/>
          </a:solidFill>
          <a:latin typeface="Arial" charset="0"/>
        </a:defRPr>
      </a:lvl2pPr>
      <a:lvl3pPr marL="12160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A463C"/>
          </a:solidFill>
          <a:latin typeface="Arial" charset="0"/>
        </a:defRPr>
      </a:lvl3pPr>
      <a:lvl4pPr marL="16240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A463C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A463C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5A463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6" y="2348880"/>
            <a:ext cx="7488832" cy="1514475"/>
          </a:xfrm>
        </p:spPr>
        <p:txBody>
          <a:bodyPr/>
          <a:lstStyle/>
          <a:p>
            <a:pPr algn="ctr"/>
            <a:r>
              <a:rPr lang="en-US" dirty="0" smtClean="0"/>
              <a:t>STEM investigation of dilute N containing </a:t>
            </a:r>
            <a:r>
              <a:rPr lang="en-US" dirty="0" err="1" smtClean="0"/>
              <a:t>InAs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198" y="4005064"/>
            <a:ext cx="5832326" cy="1512888"/>
          </a:xfrm>
        </p:spPr>
        <p:txBody>
          <a:bodyPr/>
          <a:lstStyle/>
          <a:p>
            <a:r>
              <a:rPr lang="en-US" b="1" dirty="0" err="1" smtClean="0"/>
              <a:t>Shalini</a:t>
            </a:r>
            <a:r>
              <a:rPr lang="en-US" b="1" dirty="0" smtClean="0"/>
              <a:t> Gupta</a:t>
            </a:r>
            <a:r>
              <a:rPr lang="en-US" b="1" baseline="30000" dirty="0" smtClean="0"/>
              <a:t>1</a:t>
            </a:r>
            <a:r>
              <a:rPr lang="en-US" dirty="0" smtClean="0"/>
              <a:t>, </a:t>
            </a:r>
            <a:r>
              <a:rPr lang="en-US" dirty="0" smtClean="0"/>
              <a:t>Andreas Beyer</a:t>
            </a:r>
            <a:r>
              <a:rPr lang="en-US" baseline="30000" dirty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Manoj</a:t>
            </a:r>
            <a:r>
              <a:rPr lang="en-US" dirty="0" smtClean="0"/>
              <a:t> </a:t>
            </a:r>
            <a:r>
              <a:rPr lang="en-US" dirty="0" smtClean="0"/>
              <a:t>Kesaria</a:t>
            </a:r>
            <a:r>
              <a:rPr lang="en-US" baseline="30000" dirty="0" smtClean="0"/>
              <a:t>2</a:t>
            </a:r>
            <a:r>
              <a:rPr lang="en-US" dirty="0" smtClean="0"/>
              <a:t>, Anthony Krier</a:t>
            </a:r>
            <a:r>
              <a:rPr lang="en-US" baseline="30000" dirty="0" smtClean="0"/>
              <a:t>2</a:t>
            </a:r>
            <a:r>
              <a:rPr lang="en-US" dirty="0" smtClean="0"/>
              <a:t> and Kerstin Volz</a:t>
            </a:r>
            <a:r>
              <a:rPr lang="en-US" baseline="30000" dirty="0" smtClean="0"/>
              <a:t>1</a:t>
            </a:r>
          </a:p>
          <a:p>
            <a:endParaRPr lang="en-US" sz="900" u="sng" dirty="0" smtClean="0"/>
          </a:p>
          <a:p>
            <a:r>
              <a:rPr lang="en-US" baseline="30000" dirty="0" smtClean="0"/>
              <a:t>1</a:t>
            </a:r>
            <a:r>
              <a:rPr lang="en-US" dirty="0" smtClean="0"/>
              <a:t>Philipps-Universität Marburg, Faculty of Physics   and Materials Science Center, Marburg, Germany</a:t>
            </a:r>
          </a:p>
          <a:p>
            <a:endParaRPr lang="en-US" sz="400" baseline="30000" dirty="0" smtClean="0"/>
          </a:p>
          <a:p>
            <a:r>
              <a:rPr lang="en-US" baseline="30000" dirty="0" smtClean="0"/>
              <a:t>2</a:t>
            </a:r>
            <a:r>
              <a:rPr lang="en-US" dirty="0" smtClean="0"/>
              <a:t>Physics Department, Lancaster University, UK</a:t>
            </a:r>
            <a:endParaRPr lang="en-US" dirty="0"/>
          </a:p>
          <a:p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760"/>
            <a:ext cx="2520280" cy="66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7504" y="6245225"/>
            <a:ext cx="9036496" cy="476250"/>
          </a:xfrm>
        </p:spPr>
        <p:txBody>
          <a:bodyPr/>
          <a:lstStyle/>
          <a:p>
            <a:pPr>
              <a:defRPr/>
            </a:pPr>
            <a:fld id="{CA7B7AF5-D47A-47FD-80F7-54FDDBDC3259}" type="datetime1">
              <a:rPr lang="en-US" smtClean="0"/>
              <a:t>18/05/2016</a:t>
            </a:fld>
            <a:r>
              <a:rPr lang="en-US" dirty="0" smtClean="0"/>
              <a:t>		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9352" y="1408176"/>
            <a:ext cx="4480560" cy="4480560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reference sample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93192" y="1417320"/>
            <a:ext cx="3566160" cy="4471416"/>
            <a:chOff x="251520" y="1417320"/>
            <a:chExt cx="3566160" cy="4471416"/>
          </a:xfrm>
        </p:grpSpPr>
        <p:grpSp>
          <p:nvGrpSpPr>
            <p:cNvPr id="23" name="Group 22"/>
            <p:cNvGrpSpPr/>
            <p:nvPr/>
          </p:nvGrpSpPr>
          <p:grpSpPr>
            <a:xfrm>
              <a:off x="251520" y="2395728"/>
              <a:ext cx="2884874" cy="2808769"/>
              <a:chOff x="4567125" y="836713"/>
              <a:chExt cx="4414875" cy="4352399"/>
            </a:xfrm>
          </p:grpSpPr>
          <p:pic>
            <p:nvPicPr>
              <p:cNvPr id="27" name="Picture 26"/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644001" y="851113"/>
                <a:ext cx="4352399" cy="4323599"/>
              </a:xfrm>
              <a:prstGeom prst="rect">
                <a:avLst/>
              </a:prstGeom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4567125" y="908995"/>
                <a:ext cx="3674591" cy="4237410"/>
                <a:chOff x="4567125" y="908995"/>
                <a:chExt cx="3674591" cy="423741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4567125" y="4638887"/>
                  <a:ext cx="1837370" cy="482297"/>
                  <a:chOff x="3814750" y="5360488"/>
                  <a:chExt cx="1837370" cy="482297"/>
                </a:xfrm>
              </p:grpSpPr>
              <p:sp>
                <p:nvSpPr>
                  <p:cNvPr id="37" name="Rectangle 36"/>
                  <p:cNvSpPr/>
                  <p:nvPr/>
                </p:nvSpPr>
                <p:spPr>
                  <a:xfrm rot="5400000">
                    <a:off x="4797120" y="4987785"/>
                    <a:ext cx="36000" cy="167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3814750" y="5360488"/>
                    <a:ext cx="1043084" cy="4769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 nm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 rot="16200000" flipH="1">
                  <a:off x="3649817" y="2897272"/>
                  <a:ext cx="2305626" cy="4710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Growth direction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rot="5400000" flipH="1" flipV="1">
                  <a:off x="3160537" y="2828105"/>
                  <a:ext cx="3694756" cy="2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7236296" y="4669482"/>
                  <a:ext cx="832113" cy="4769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164288" y="3967673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164288" y="2887553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164288" y="1807431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164288" y="908995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1619672" y="4509120"/>
              <a:ext cx="216000" cy="5486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1835672" y="1417320"/>
              <a:ext cx="1982008" cy="3091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835672" y="5057760"/>
              <a:ext cx="1982008" cy="8309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4045064" y="5768688"/>
            <a:ext cx="1463040" cy="36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923928" y="5425478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3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79712" y="1427474"/>
            <a:ext cx="4352375" cy="4320000"/>
            <a:chOff x="3891625" y="1628801"/>
            <a:chExt cx="4352375" cy="4320000"/>
          </a:xfrm>
        </p:grpSpPr>
        <p:pic>
          <p:nvPicPr>
            <p:cNvPr id="17" name="Picture 16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24000" y="1628801"/>
              <a:ext cx="4320000" cy="4320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4797120" y="5038577"/>
              <a:ext cx="36000" cy="167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91625" y="547716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0 nm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539552" y="3326795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28674" y="2505362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feld 22"/>
          <p:cNvSpPr txBox="1"/>
          <p:nvPr/>
        </p:nvSpPr>
        <p:spPr>
          <a:xfrm>
            <a:off x="539552" y="250675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39552" y="413547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28674" y="412246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7651230" y="243389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7740352" y="242088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16016" y="1475657"/>
            <a:ext cx="0" cy="42575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Quantitative Evaluation of images</a:t>
            </a:r>
          </a:p>
        </p:txBody>
      </p:sp>
      <p:sp>
        <p:nvSpPr>
          <p:cNvPr id="26" name="TextBox 25"/>
          <p:cNvSpPr txBox="1"/>
          <p:nvPr/>
        </p:nvSpPr>
        <p:spPr>
          <a:xfrm rot="16200000" flipH="1">
            <a:off x="1232072" y="344304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Growth direction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499158" y="3381822"/>
            <a:ext cx="3694755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83968" y="535479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1960" y="457200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InAlAs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1960" y="349188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1960" y="241176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InAlAs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1960" y="147565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Pfeil nach rechts 16"/>
          <p:cNvSpPr/>
          <p:nvPr/>
        </p:nvSpPr>
        <p:spPr>
          <a:xfrm>
            <a:off x="2052168" y="1062068"/>
            <a:ext cx="4284000" cy="2880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17"/>
          <p:cNvSpPr txBox="1"/>
          <p:nvPr/>
        </p:nvSpPr>
        <p:spPr>
          <a:xfrm>
            <a:off x="3060954" y="76470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 decreases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2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39552" y="3326795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28674" y="2505362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feld 22"/>
          <p:cNvSpPr txBox="1"/>
          <p:nvPr/>
        </p:nvSpPr>
        <p:spPr>
          <a:xfrm>
            <a:off x="539552" y="250675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395536" y="764704"/>
            <a:ext cx="40324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5A463C"/>
                </a:solidFill>
              </a:rPr>
              <a:t> Detection of the </a:t>
            </a:r>
            <a:r>
              <a:rPr lang="en-US" dirty="0" smtClean="0">
                <a:solidFill>
                  <a:srgbClr val="5A463C"/>
                </a:solidFill>
              </a:rPr>
              <a:t>individual layer</a:t>
            </a:r>
            <a:endParaRPr lang="en-US" dirty="0" smtClean="0">
              <a:solidFill>
                <a:srgbClr val="5A463C"/>
              </a:solidFill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39552" y="413547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28674" y="412246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feld 32"/>
          <p:cNvSpPr txBox="1"/>
          <p:nvPr/>
        </p:nvSpPr>
        <p:spPr>
          <a:xfrm>
            <a:off x="4427984" y="413547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517106" y="412246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7651230" y="243389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7740352" y="242088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375096" y="4581128"/>
            <a:ext cx="8301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Determination of the individual layer-thickness at each position</a:t>
            </a:r>
            <a:endParaRPr lang="en-US" sz="500" dirty="0"/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Determination of the individual layer mean thickness</a:t>
            </a:r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Relative </a:t>
            </a:r>
            <a:r>
              <a:rPr lang="en-US" dirty="0" smtClean="0"/>
              <a:t>roughness = standard </a:t>
            </a:r>
            <a:r>
              <a:rPr lang="en-US" dirty="0" smtClean="0"/>
              <a:t>deviation of thickness/mean thickness</a:t>
            </a: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06013" y="377974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 bwMode="auto">
          <a:xfrm>
            <a:off x="4139952" y="1556792"/>
            <a:ext cx="2952328" cy="31089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5A463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</a:p>
          <a:p>
            <a:pPr marL="342900" marR="0" lvl="0" indent="-1603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2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noProof="0" dirty="0" smtClean="0">
                <a:solidFill>
                  <a:srgbClr val="5A463C"/>
                </a:solidFill>
              </a:rPr>
              <a:t>Mean width = </a:t>
            </a:r>
            <a:r>
              <a:rPr lang="en-US" sz="1200" kern="0" noProof="0" dirty="0" smtClean="0">
                <a:solidFill>
                  <a:srgbClr val="5A463C"/>
                </a:solidFill>
              </a:rPr>
              <a:t>12.4 nm</a:t>
            </a:r>
            <a:endParaRPr lang="en-US" sz="1200" kern="0" noProof="0" dirty="0" smtClean="0">
              <a:solidFill>
                <a:srgbClr val="5A463C"/>
              </a:solidFill>
            </a:endParaRPr>
          </a:p>
          <a:p>
            <a:pPr marL="468312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srgbClr val="5A463C"/>
                </a:solidFill>
                <a:effectLst/>
                <a:uLnTx/>
                <a:uFillTx/>
              </a:rPr>
              <a:t>Standard deviation </a:t>
            </a:r>
            <a:r>
              <a: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srgbClr val="5A463C"/>
                </a:solidFill>
                <a:effectLst/>
                <a:uLnTx/>
                <a:uFillTx/>
              </a:rPr>
              <a:t>= 0.4 nm</a:t>
            </a:r>
            <a:endParaRPr kumimoji="0" lang="en-US" sz="1200" b="0" i="0" u="none" strike="noStrike" kern="0" cap="none" spc="0" normalizeH="0" baseline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</a:endParaRPr>
          </a:p>
          <a:p>
            <a:pPr marL="468312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noProof="0" dirty="0" smtClean="0">
                <a:solidFill>
                  <a:srgbClr val="5A463C"/>
                </a:solidFill>
              </a:rPr>
              <a:t>Roughness = </a:t>
            </a:r>
            <a:r>
              <a:rPr lang="en-US" sz="1200" kern="0" noProof="0" dirty="0" smtClean="0">
                <a:solidFill>
                  <a:srgbClr val="5A463C"/>
                </a:solidFill>
              </a:rPr>
              <a:t>3.6%</a:t>
            </a:r>
            <a:endParaRPr lang="en-US" sz="300" kern="0" noProof="0" dirty="0" smtClean="0">
              <a:solidFill>
                <a:srgbClr val="5A463C"/>
              </a:solidFill>
            </a:endParaRPr>
          </a:p>
          <a:p>
            <a:pPr marL="182562"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600" kern="0" noProof="0" dirty="0" smtClean="0">
              <a:solidFill>
                <a:srgbClr val="5A463C"/>
              </a:solidFill>
            </a:endParaRP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5A463C"/>
                </a:solidFill>
              </a:rPr>
              <a:t>Mean width = </a:t>
            </a:r>
            <a:r>
              <a:rPr lang="en-US" sz="1200" kern="0" dirty="0" smtClean="0">
                <a:solidFill>
                  <a:srgbClr val="5A463C"/>
                </a:solidFill>
              </a:rPr>
              <a:t>12.9 </a:t>
            </a:r>
            <a:r>
              <a:rPr lang="en-US" sz="1200" kern="0" dirty="0">
                <a:solidFill>
                  <a:srgbClr val="5A463C"/>
                </a:solidFill>
              </a:rPr>
              <a:t>nm</a:t>
            </a: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5A463C"/>
                </a:solidFill>
              </a:rPr>
              <a:t>Standard deviation = </a:t>
            </a:r>
            <a:r>
              <a:rPr lang="en-US" sz="1200" kern="0" dirty="0" smtClean="0">
                <a:solidFill>
                  <a:srgbClr val="5A463C"/>
                </a:solidFill>
              </a:rPr>
              <a:t>0.5 </a:t>
            </a:r>
            <a:r>
              <a:rPr lang="en-US" sz="1200" kern="0" dirty="0">
                <a:solidFill>
                  <a:srgbClr val="5A463C"/>
                </a:solidFill>
              </a:rPr>
              <a:t>nm</a:t>
            </a: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5A463C"/>
                </a:solidFill>
              </a:rPr>
              <a:t>Roughness = </a:t>
            </a:r>
            <a:r>
              <a:rPr lang="en-US" sz="1200" kern="0" dirty="0" smtClean="0">
                <a:solidFill>
                  <a:srgbClr val="5A463C"/>
                </a:solidFill>
              </a:rPr>
              <a:t>3.8 %</a:t>
            </a:r>
            <a:endParaRPr lang="en-US" sz="300" kern="0" dirty="0" smtClean="0">
              <a:solidFill>
                <a:srgbClr val="5A463C"/>
              </a:solidFill>
            </a:endParaRP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800" kern="0" noProof="0" dirty="0" smtClean="0">
              <a:solidFill>
                <a:srgbClr val="5A463C"/>
              </a:solidFill>
              <a:latin typeface="+mn-lt"/>
              <a:cs typeface="+mn-cs"/>
            </a:endParaRP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 smtClean="0">
                <a:solidFill>
                  <a:srgbClr val="5A463C"/>
                </a:solidFill>
              </a:rPr>
              <a:t>Mean </a:t>
            </a:r>
            <a:r>
              <a:rPr lang="en-US" sz="1200" kern="0" dirty="0">
                <a:solidFill>
                  <a:srgbClr val="5A463C"/>
                </a:solidFill>
              </a:rPr>
              <a:t>width = </a:t>
            </a:r>
            <a:r>
              <a:rPr lang="en-US" sz="1200" kern="0" dirty="0" smtClean="0">
                <a:solidFill>
                  <a:srgbClr val="5A463C"/>
                </a:solidFill>
              </a:rPr>
              <a:t>13.6 </a:t>
            </a:r>
            <a:r>
              <a:rPr lang="en-US" sz="1200" kern="0" dirty="0">
                <a:solidFill>
                  <a:srgbClr val="5A463C"/>
                </a:solidFill>
              </a:rPr>
              <a:t>nm</a:t>
            </a: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5A463C"/>
                </a:solidFill>
              </a:rPr>
              <a:t>Standard deviation = </a:t>
            </a:r>
            <a:r>
              <a:rPr lang="en-US" sz="1200" kern="0" dirty="0" smtClean="0">
                <a:solidFill>
                  <a:srgbClr val="5A463C"/>
                </a:solidFill>
              </a:rPr>
              <a:t>0.5 </a:t>
            </a:r>
            <a:r>
              <a:rPr lang="en-US" sz="1200" kern="0" dirty="0">
                <a:solidFill>
                  <a:srgbClr val="5A463C"/>
                </a:solidFill>
              </a:rPr>
              <a:t>nm</a:t>
            </a:r>
          </a:p>
          <a:p>
            <a:pPr marL="468312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5A463C"/>
                </a:solidFill>
              </a:rPr>
              <a:t>Roughness = </a:t>
            </a:r>
            <a:r>
              <a:rPr lang="en-US" sz="1200" kern="0" dirty="0" smtClean="0">
                <a:solidFill>
                  <a:srgbClr val="5A463C"/>
                </a:solidFill>
              </a:rPr>
              <a:t>3.4 </a:t>
            </a:r>
            <a:r>
              <a:rPr lang="en-US" sz="1200" kern="0" dirty="0">
                <a:solidFill>
                  <a:srgbClr val="5A463C"/>
                </a:solidFill>
              </a:rPr>
              <a:t>%</a:t>
            </a:r>
          </a:p>
          <a:p>
            <a:pPr marL="468312" marR="0" lvl="0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</a:endParaRPr>
          </a:p>
          <a:p>
            <a:pPr marL="342900" marR="0" lvl="0" indent="-1603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5A463C"/>
              </a:solidFill>
              <a:latin typeface="+mn-lt"/>
              <a:cs typeface="+mn-cs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Quantitative Evaluation of images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1560" y="1556792"/>
            <a:ext cx="3108960" cy="3108960"/>
            <a:chOff x="4567125" y="836713"/>
            <a:chExt cx="4414875" cy="4352399"/>
          </a:xfrm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44001" y="851113"/>
              <a:ext cx="4352399" cy="4323599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4567125" y="908995"/>
              <a:ext cx="3699369" cy="4234446"/>
              <a:chOff x="4567125" y="908995"/>
              <a:chExt cx="3699369" cy="4234446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4567125" y="4638887"/>
                <a:ext cx="1837370" cy="482297"/>
                <a:chOff x="3814750" y="5360488"/>
                <a:chExt cx="1837370" cy="482297"/>
              </a:xfrm>
            </p:grpSpPr>
            <p:sp>
              <p:nvSpPr>
                <p:cNvPr id="51" name="Rectangle 50"/>
                <p:cNvSpPr/>
                <p:nvPr/>
              </p:nvSpPr>
              <p:spPr>
                <a:xfrm rot="5400000">
                  <a:off x="4797120" y="4987785"/>
                  <a:ext cx="36000" cy="167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814750" y="5360488"/>
                  <a:ext cx="1072613" cy="473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1600" dirty="0" smtClean="0">
                      <a:solidFill>
                        <a:schemeClr val="bg1"/>
                      </a:solidFill>
                    </a:rPr>
                    <a:t>0 nm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 rot="16200000" flipH="1">
                <a:off x="3662990" y="2892395"/>
                <a:ext cx="2350053" cy="480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Growth direction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rot="5400000" flipH="1" flipV="1">
                <a:off x="3160537" y="2828105"/>
                <a:ext cx="3694756" cy="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7236296" y="4669481"/>
                <a:ext cx="844979" cy="47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InAs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164288" y="3967673"/>
                <a:ext cx="1102206" cy="47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InAlAs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164288" y="2887553"/>
                <a:ext cx="844979" cy="47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InAs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164288" y="1807430"/>
                <a:ext cx="1102206" cy="47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InAlAs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64288" y="908995"/>
                <a:ext cx="844979" cy="47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InAs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Left Brace 2"/>
          <p:cNvSpPr/>
          <p:nvPr/>
        </p:nvSpPr>
        <p:spPr>
          <a:xfrm>
            <a:off x="3720522" y="2179712"/>
            <a:ext cx="635454" cy="4572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 Brace 52"/>
          <p:cNvSpPr/>
          <p:nvPr/>
        </p:nvSpPr>
        <p:spPr>
          <a:xfrm>
            <a:off x="3720522" y="2924944"/>
            <a:ext cx="635454" cy="4572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/>
          <p:cNvSpPr/>
          <p:nvPr/>
        </p:nvSpPr>
        <p:spPr>
          <a:xfrm>
            <a:off x="3707904" y="3749040"/>
            <a:ext cx="635454" cy="4572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57984" y="1052736"/>
            <a:ext cx="5065776" cy="5029200"/>
            <a:chOff x="2123728" y="1112400"/>
            <a:chExt cx="4536272" cy="4536000"/>
          </a:xfrm>
        </p:grpSpPr>
        <p:pic>
          <p:nvPicPr>
            <p:cNvPr id="13" name="Picture 12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5400000">
              <a:off x="2899241" y="4811200"/>
              <a:ext cx="32989" cy="144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23728" y="5204021"/>
              <a:ext cx="1039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</a:t>
              </a:r>
              <a:r>
                <a:rPr lang="en-US" sz="2000" dirty="0" smtClean="0">
                  <a:solidFill>
                    <a:schemeClr val="bg1"/>
                  </a:solidFill>
                </a:rPr>
                <a:t>00 nm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81700832"/>
              </p:ext>
            </p:extLst>
          </p:nvPr>
        </p:nvGraphicFramePr>
        <p:xfrm>
          <a:off x="539552" y="2321722"/>
          <a:ext cx="1455987" cy="18287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55987"/>
              </a:tblGrid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0.1 µm p+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effectLst/>
                        </a:rPr>
                        <a:t>  X10</a:t>
                      </a:r>
                      <a:r>
                        <a:rPr lang="en-GB" sz="1000" b="0" kern="1200" baseline="30000" dirty="0">
                          <a:effectLst/>
                        </a:rPr>
                        <a:t>18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0.3µm p+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effectLst/>
                        </a:rPr>
                        <a:t> X10</a:t>
                      </a:r>
                      <a:r>
                        <a:rPr lang="en-GB" sz="1000" b="0" kern="1200" baseline="30000" dirty="0">
                          <a:effectLst/>
                        </a:rPr>
                        <a:t>17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20 nm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>
                          <a:effectLst/>
                        </a:rPr>
                        <a:t>InAlAs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FF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 smtClean="0">
                          <a:effectLst/>
                        </a:rPr>
                        <a:t>InNAs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99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>
                          <a:effectLst/>
                        </a:rPr>
                        <a:t>InAlAs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FF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0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0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 rot="16200000" flipH="1">
            <a:off x="5979023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04246" y="1196752"/>
            <a:ext cx="2" cy="4572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3728" y="319323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InAlAs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728" y="37170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3728" y="24928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N containing </a:t>
            </a:r>
            <a:r>
              <a:rPr lang="en-US" sz="2400" kern="0" dirty="0"/>
              <a:t>sample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7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N containing </a:t>
            </a:r>
            <a:r>
              <a:rPr lang="en-US" sz="2400" kern="0" dirty="0"/>
              <a:t>sample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7984" y="1052736"/>
            <a:ext cx="5065776" cy="5029200"/>
            <a:chOff x="2123728" y="1112400"/>
            <a:chExt cx="4536272" cy="4536000"/>
          </a:xfrm>
        </p:grpSpPr>
        <p:pic>
          <p:nvPicPr>
            <p:cNvPr id="13" name="Picture 12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5400000">
              <a:off x="2899241" y="4811200"/>
              <a:ext cx="32989" cy="144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23728" y="5204021"/>
              <a:ext cx="1039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</a:t>
              </a:r>
              <a:r>
                <a:rPr lang="en-US" sz="2000" dirty="0" smtClean="0">
                  <a:solidFill>
                    <a:schemeClr val="bg1"/>
                  </a:solidFill>
                </a:rPr>
                <a:t>00 nm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72424968"/>
              </p:ext>
            </p:extLst>
          </p:nvPr>
        </p:nvGraphicFramePr>
        <p:xfrm>
          <a:off x="539552" y="2321722"/>
          <a:ext cx="1455987" cy="18287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55987"/>
              </a:tblGrid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0.1 µm p+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effectLst/>
                        </a:rPr>
                        <a:t>  X10</a:t>
                      </a:r>
                      <a:r>
                        <a:rPr lang="en-GB" sz="1000" b="0" kern="1200" baseline="30000" dirty="0">
                          <a:effectLst/>
                        </a:rPr>
                        <a:t>18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0.3µm p+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effectLst/>
                        </a:rPr>
                        <a:t> X10</a:t>
                      </a:r>
                      <a:r>
                        <a:rPr lang="en-GB" sz="1000" b="0" kern="1200" baseline="30000" dirty="0">
                          <a:effectLst/>
                        </a:rPr>
                        <a:t>17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20 nm </a:t>
                      </a:r>
                      <a:r>
                        <a:rPr lang="en-GB" sz="1000" b="0" kern="1200" dirty="0" err="1">
                          <a:effectLst/>
                        </a:rPr>
                        <a:t>InAs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>
                          <a:effectLst/>
                        </a:rPr>
                        <a:t>InAlAs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FF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 smtClean="0">
                          <a:effectLst/>
                        </a:rPr>
                        <a:t>InNAs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99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10nm </a:t>
                      </a:r>
                      <a:r>
                        <a:rPr lang="en-GB" sz="1000" b="0" kern="1200" dirty="0" err="1">
                          <a:effectLst/>
                        </a:rPr>
                        <a:t>InAlAs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rgbClr val="FFFF00"/>
                    </a:solidFill>
                  </a:tcPr>
                </a:tc>
              </a:tr>
              <a:tr h="1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0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0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7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0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6032" marR="6603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 rot="16200000" flipH="1">
            <a:off x="5979023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04246" y="1196752"/>
            <a:ext cx="2" cy="4572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3728" y="319323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InAlAs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728" y="37170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3728" y="24928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InAs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2852936"/>
            <a:ext cx="1920240" cy="731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3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93192" y="2395728"/>
            <a:ext cx="2630303" cy="2628000"/>
            <a:chOff x="2119753" y="1112400"/>
            <a:chExt cx="4540247" cy="4536000"/>
          </a:xfrm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5400000">
              <a:off x="2980624" y="4753543"/>
              <a:ext cx="36000" cy="1491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19753" y="4939828"/>
              <a:ext cx="1500265" cy="584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00 nm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3120" y="3390262"/>
            <a:ext cx="257396" cy="371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40516" y="1008095"/>
            <a:ext cx="2982259" cy="2382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40516" y="3762096"/>
            <a:ext cx="2982259" cy="1827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776" y="1008096"/>
            <a:ext cx="4581144" cy="4581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 flipH="1">
            <a:off x="2161989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517613" y="3723105"/>
            <a:ext cx="246888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 flipH="1">
            <a:off x="7235096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060319" y="1196752"/>
            <a:ext cx="2" cy="4248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23928" y="470075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3928" y="371703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InAlAs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23928" y="22048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3928" y="3390263"/>
            <a:ext cx="1728192" cy="326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23928" y="291565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InNAs</a:t>
            </a:r>
            <a:r>
              <a:rPr lang="en-US" sz="2000" dirty="0" smtClean="0">
                <a:solidFill>
                  <a:schemeClr val="bg1"/>
                </a:solidFill>
              </a:rPr>
              <a:t> ?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55976" y="3284984"/>
            <a:ext cx="1" cy="987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5400000">
            <a:off x="4655428" y="4817716"/>
            <a:ext cx="4572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91625" y="511712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N containing </a:t>
            </a:r>
            <a:r>
              <a:rPr lang="en-US" sz="2400" kern="0" dirty="0"/>
              <a:t>sample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6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main </a:t>
            </a:r>
            <a:r>
              <a:rPr lang="en-US" sz="2400" kern="0" dirty="0"/>
              <a:t>sample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776" y="1005840"/>
            <a:ext cx="4581144" cy="458114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93192" y="2395728"/>
            <a:ext cx="2630303" cy="2628000"/>
            <a:chOff x="2119753" y="1112400"/>
            <a:chExt cx="4540247" cy="4536000"/>
          </a:xfrm>
        </p:grpSpPr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5400000">
              <a:off x="2980624" y="4753543"/>
              <a:ext cx="36000" cy="1491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19753" y="4939828"/>
              <a:ext cx="1500265" cy="584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00 nm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87624" y="3326693"/>
            <a:ext cx="365760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47832" y="1005839"/>
            <a:ext cx="2374943" cy="2320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53384" y="3692453"/>
            <a:ext cx="2369391" cy="1894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 flipH="1">
            <a:off x="2161989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517613" y="3723105"/>
            <a:ext cx="246888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 flipH="1">
            <a:off x="7235096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8060319" y="1196752"/>
            <a:ext cx="2" cy="4248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23928" y="470075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23928" y="3284984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InAlAs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23928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4754888" y="4697838"/>
            <a:ext cx="36576" cy="15544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891625" y="511712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0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3192" y="2395728"/>
            <a:ext cx="2630303" cy="2628000"/>
            <a:chOff x="2119753" y="1112400"/>
            <a:chExt cx="4540247" cy="4536000"/>
          </a:xfrm>
        </p:grpSpPr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5400000">
              <a:off x="2980624" y="4753543"/>
              <a:ext cx="36000" cy="1491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9753" y="4939828"/>
              <a:ext cx="1500265" cy="584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00 nm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776" y="1005840"/>
            <a:ext cx="4581144" cy="4581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3688" y="3429000"/>
            <a:ext cx="396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59688" y="1005839"/>
            <a:ext cx="1763087" cy="2423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59688" y="3709728"/>
            <a:ext cx="1763087" cy="1877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 flipH="1">
            <a:off x="2161989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517613" y="3723105"/>
            <a:ext cx="246888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 flipH="1">
            <a:off x="7235096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8060319" y="1196752"/>
            <a:ext cx="2" cy="4248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23928" y="306896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InAlAs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3928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3928" y="220486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InNAs</a:t>
            </a:r>
            <a:r>
              <a:rPr lang="en-US" sz="2000" dirty="0" smtClean="0">
                <a:solidFill>
                  <a:schemeClr val="bg1"/>
                </a:solidFill>
              </a:rPr>
              <a:t> 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23928" y="470075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60440" y="2708920"/>
            <a:ext cx="4480560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355976" y="2564904"/>
            <a:ext cx="1" cy="987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 rot="5400000">
            <a:off x="4655428" y="4808572"/>
            <a:ext cx="4572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91625" y="511712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N containing </a:t>
            </a:r>
            <a:r>
              <a:rPr lang="en-US" sz="2400" kern="0" dirty="0"/>
              <a:t>sample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8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3192" y="2395728"/>
            <a:ext cx="2630303" cy="2628000"/>
            <a:chOff x="2119753" y="1112400"/>
            <a:chExt cx="4540247" cy="4536000"/>
          </a:xfrm>
        </p:grpSpPr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00" y="1112400"/>
              <a:ext cx="4536000" cy="453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5400000">
              <a:off x="2980624" y="4753543"/>
              <a:ext cx="36000" cy="1491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9753" y="4939828"/>
              <a:ext cx="1500265" cy="584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00 nm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776" y="1005840"/>
            <a:ext cx="4581144" cy="4581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3688" y="3429000"/>
            <a:ext cx="3960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59688" y="1005839"/>
            <a:ext cx="1763087" cy="2423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59688" y="3709728"/>
            <a:ext cx="1763087" cy="1877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main </a:t>
            </a:r>
            <a:r>
              <a:rPr lang="en-US" sz="2400" kern="0" dirty="0"/>
              <a:t>sample</a:t>
            </a:r>
          </a:p>
        </p:txBody>
      </p:sp>
      <p:sp>
        <p:nvSpPr>
          <p:cNvPr id="24" name="TextBox 23"/>
          <p:cNvSpPr txBox="1"/>
          <p:nvPr/>
        </p:nvSpPr>
        <p:spPr>
          <a:xfrm rot="16200000" flipH="1">
            <a:off x="2161989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517613" y="3723105"/>
            <a:ext cx="246888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 flipH="1">
            <a:off x="7235096" y="382480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Growth direction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8060319" y="1196752"/>
            <a:ext cx="2" cy="4248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960440" y="2420888"/>
            <a:ext cx="448056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23928" y="306896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InAlAs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3928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23928" y="470075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InAs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5400000">
            <a:off x="4655428" y="4808572"/>
            <a:ext cx="4572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91625" y="5117122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3192" y="2395728"/>
            <a:ext cx="2624328" cy="2624328"/>
            <a:chOff x="3891625" y="1005840"/>
            <a:chExt cx="4612295" cy="45811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22776" y="1005840"/>
              <a:ext cx="4581144" cy="458114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 rot="5400000">
              <a:off x="4654344" y="4809657"/>
              <a:ext cx="47887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91625" y="4984415"/>
              <a:ext cx="1197917" cy="53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20 nm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28679" y="3340225"/>
            <a:ext cx="410671" cy="574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Administrator\Downloads\evaluation\025_stack_B3440_C1690\025_stack_B3440_C1690_size_974x954_meanjpg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2776" y="1005840"/>
            <a:ext cx="4581144" cy="45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939350" y="3915036"/>
            <a:ext cx="983425" cy="1671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39350" y="1005839"/>
            <a:ext cx="954277" cy="2334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 flipH="1">
            <a:off x="2161989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1517613" y="3723105"/>
            <a:ext cx="246888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45064" y="5500402"/>
            <a:ext cx="1463040" cy="36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23928" y="5157192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</a:t>
            </a:r>
            <a:r>
              <a:rPr lang="en-US" sz="2400" kern="0" dirty="0" smtClean="0"/>
              <a:t>N containing </a:t>
            </a:r>
            <a:r>
              <a:rPr lang="en-US" sz="2400" kern="0" dirty="0"/>
              <a:t>sample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5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51520" y="3204000"/>
            <a:ext cx="1949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 sample A0 846</a:t>
            </a:r>
          </a:p>
          <a:p>
            <a:r>
              <a:rPr lang="en-US" sz="1200" dirty="0" smtClean="0"/>
              <a:t>[1]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61675" y="5832000"/>
            <a:ext cx="1788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Main sample A0 848 [2]</a:t>
            </a: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0832" y="-2738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96529" y="836712"/>
            <a:ext cx="4187638" cy="5187284"/>
            <a:chOff x="1896529" y="836712"/>
            <a:chExt cx="4187638" cy="5187284"/>
          </a:xfrm>
        </p:grpSpPr>
        <p:grpSp>
          <p:nvGrpSpPr>
            <p:cNvPr id="3" name="Group 2"/>
            <p:cNvGrpSpPr/>
            <p:nvPr/>
          </p:nvGrpSpPr>
          <p:grpSpPr>
            <a:xfrm>
              <a:off x="1896529" y="836712"/>
              <a:ext cx="4187638" cy="5187284"/>
              <a:chOff x="1908535" y="860675"/>
              <a:chExt cx="5018290" cy="542536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t="7327" r="19781"/>
              <a:stretch/>
            </p:blipFill>
            <p:spPr>
              <a:xfrm>
                <a:off x="1908535" y="860675"/>
                <a:ext cx="4931999" cy="278434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 preferRelativeResize="0">
                <a:picLocks/>
              </p:cNvPicPr>
              <p:nvPr/>
            </p:nvPicPr>
            <p:blipFill rotWithShape="1">
              <a:blip r:embed="rId3"/>
              <a:srcRect t="5176" r="12250"/>
              <a:stretch/>
            </p:blipFill>
            <p:spPr>
              <a:xfrm>
                <a:off x="1958824" y="3647252"/>
                <a:ext cx="4968001" cy="263878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932040" y="1006241"/>
              <a:ext cx="945957" cy="461664"/>
              <a:chOff x="7380315" y="1908121"/>
              <a:chExt cx="945957" cy="53565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7380315" y="1908121"/>
                <a:ext cx="945957" cy="535654"/>
                <a:chOff x="7361949" y="1912771"/>
                <a:chExt cx="704653" cy="249763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415583" y="1912771"/>
                  <a:ext cx="651019" cy="249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simulation</a:t>
                  </a:r>
                </a:p>
                <a:p>
                  <a:r>
                    <a:rPr lang="en-US" sz="1200" dirty="0" smtClean="0"/>
                    <a:t>A0 846</a:t>
                  </a:r>
                  <a:endParaRPr lang="en-US" sz="1200" dirty="0"/>
                </a:p>
              </p:txBody>
            </p:sp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7361949" y="1979134"/>
                  <a:ext cx="53634" cy="335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6" name="Rectangle 35"/>
              <p:cNvSpPr>
                <a:spLocks/>
              </p:cNvSpPr>
              <p:nvPr/>
            </p:nvSpPr>
            <p:spPr>
              <a:xfrm>
                <a:off x="7380320" y="2276872"/>
                <a:ext cx="72000" cy="72000"/>
              </a:xfrm>
              <a:prstGeom prst="rect">
                <a:avLst/>
              </a:prstGeom>
              <a:solidFill>
                <a:srgbClr val="0C03BD"/>
              </a:solidFill>
              <a:ln>
                <a:solidFill>
                  <a:srgbClr val="0C03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860032" y="3604583"/>
              <a:ext cx="945957" cy="461664"/>
              <a:chOff x="7380315" y="1908121"/>
              <a:chExt cx="945957" cy="53565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380315" y="1908121"/>
                <a:ext cx="945957" cy="535654"/>
                <a:chOff x="7361949" y="1912771"/>
                <a:chExt cx="704653" cy="24976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7415583" y="1912771"/>
                  <a:ext cx="651019" cy="249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simulation</a:t>
                  </a:r>
                </a:p>
                <a:p>
                  <a:r>
                    <a:rPr lang="en-US" sz="1200" dirty="0" smtClean="0"/>
                    <a:t>A0 848</a:t>
                  </a:r>
                  <a:endParaRPr lang="en-US" sz="1200" dirty="0"/>
                </a:p>
              </p:txBody>
            </p:sp>
            <p:sp>
              <p:nvSpPr>
                <p:cNvPr id="49" name="Rectangle 48"/>
                <p:cNvSpPr>
                  <a:spLocks/>
                </p:cNvSpPr>
                <p:nvPr/>
              </p:nvSpPr>
              <p:spPr>
                <a:xfrm>
                  <a:off x="7361949" y="1979134"/>
                  <a:ext cx="53634" cy="335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47" name="Rectangle 46"/>
              <p:cNvSpPr>
                <a:spLocks/>
              </p:cNvSpPr>
              <p:nvPr/>
            </p:nvSpPr>
            <p:spPr>
              <a:xfrm>
                <a:off x="7380320" y="2276872"/>
                <a:ext cx="72000" cy="72000"/>
              </a:xfrm>
              <a:prstGeom prst="rect">
                <a:avLst/>
              </a:prstGeom>
              <a:solidFill>
                <a:srgbClr val="0C03BD"/>
              </a:solidFill>
              <a:ln>
                <a:solidFill>
                  <a:srgbClr val="0C03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684120"/>
              </p:ext>
            </p:extLst>
          </p:nvPr>
        </p:nvGraphicFramePr>
        <p:xfrm>
          <a:off x="323728" y="3645024"/>
          <a:ext cx="1800000" cy="21959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0000"/>
              </a:tblGrid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0.1 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effectLst/>
                        </a:rPr>
                        <a:t>18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0.3µm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X10</a:t>
                      </a:r>
                      <a:r>
                        <a:rPr lang="en-GB" sz="1100" b="0" kern="1200" baseline="3000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 smtClean="0">
                          <a:effectLst/>
                        </a:rPr>
                        <a:t>InNAs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99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1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779067"/>
              </p:ext>
            </p:extLst>
          </p:nvPr>
        </p:nvGraphicFramePr>
        <p:xfrm>
          <a:off x="323528" y="1016978"/>
          <a:ext cx="1800000" cy="21959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0000"/>
              </a:tblGrid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0.1 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effectLst/>
                        </a:rPr>
                        <a:t>18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0.3µm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X10</a:t>
                      </a:r>
                      <a:r>
                        <a:rPr lang="en-GB" sz="1100" b="0" kern="1200" baseline="3000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 smtClean="0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1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Textfeld 15"/>
          <p:cNvSpPr txBox="1"/>
          <p:nvPr/>
        </p:nvSpPr>
        <p:spPr>
          <a:xfrm>
            <a:off x="283388" y="6453336"/>
            <a:ext cx="392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[1] &amp; [2] : P</a:t>
            </a:r>
            <a:r>
              <a:rPr lang="en-US" sz="1200" b="1" dirty="0" err="1" smtClean="0"/>
              <a:t>rof</a:t>
            </a:r>
            <a:r>
              <a:rPr lang="en-US" sz="1200" b="1" dirty="0" smtClean="0"/>
              <a:t>. Anthony </a:t>
            </a:r>
            <a:r>
              <a:rPr lang="en-US" sz="1200" b="1" dirty="0" err="1" smtClean="0"/>
              <a:t>Krier</a:t>
            </a:r>
            <a:r>
              <a:rPr lang="en-US" sz="1200" b="1" dirty="0" smtClean="0"/>
              <a:t>, Lancaster University</a:t>
            </a:r>
            <a:endParaRPr lang="en-US" sz="1200" b="1" dirty="0"/>
          </a:p>
          <a:p>
            <a:endParaRPr lang="de-DE" sz="1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7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0728"/>
            <a:ext cx="8229600" cy="4049713"/>
          </a:xfrm>
        </p:spPr>
        <p:txBody>
          <a:bodyPr/>
          <a:lstStyle/>
          <a:p>
            <a:pPr marL="182562" indent="0">
              <a:buNone/>
            </a:pPr>
            <a:endParaRPr lang="en-US" dirty="0" smtClean="0"/>
          </a:p>
          <a:p>
            <a:r>
              <a:rPr lang="en-US" dirty="0" smtClean="0"/>
              <a:t>STEM is a useful techniques to observe materials at atomic level and STEM images can be directly interpreted based on intensity.</a:t>
            </a:r>
          </a:p>
          <a:p>
            <a:endParaRPr lang="en-US" sz="1000" dirty="0" smtClean="0"/>
          </a:p>
          <a:p>
            <a:r>
              <a:rPr lang="en-US" dirty="0" smtClean="0"/>
              <a:t>Reference sample (no N in the QW) looks quite good i.e. seems to be grown as expected.</a:t>
            </a:r>
          </a:p>
          <a:p>
            <a:endParaRPr lang="en-US" sz="1000" dirty="0"/>
          </a:p>
          <a:p>
            <a:r>
              <a:rPr lang="en-US" dirty="0" smtClean="0"/>
              <a:t>Many structural changes have been observed in the N containing sample.</a:t>
            </a:r>
          </a:p>
          <a:p>
            <a:pPr marL="182562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 is a useful technique to observe materials at atomic level and STEM images can be directly interpreted based on intensity.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atomic level and STEM images can be directly interpreted based on intensity.</a:t>
            </a:r>
          </a:p>
          <a:p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 smtClean="0"/>
              <a:t>Summary</a:t>
            </a:r>
            <a:endParaRPr lang="en-US" sz="24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3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0728"/>
            <a:ext cx="8229600" cy="4049713"/>
          </a:xfrm>
        </p:spPr>
        <p:txBody>
          <a:bodyPr/>
          <a:lstStyle/>
          <a:p>
            <a:pPr marL="182562" indent="0">
              <a:buNone/>
            </a:pPr>
            <a:endParaRPr lang="en-US" dirty="0" smtClean="0"/>
          </a:p>
          <a:p>
            <a:r>
              <a:rPr lang="en-US" dirty="0" smtClean="0"/>
              <a:t>STEM is a useful techniques to observe materials at atomic level and STEM images can be directly interpreted based on intensity.</a:t>
            </a:r>
          </a:p>
          <a:p>
            <a:endParaRPr lang="en-US" sz="1000" dirty="0" smtClean="0"/>
          </a:p>
          <a:p>
            <a:r>
              <a:rPr lang="en-US" dirty="0" smtClean="0"/>
              <a:t>Reference sample (no N in the QW) looks quite good i.e. seems to be grown as expected.</a:t>
            </a:r>
          </a:p>
          <a:p>
            <a:endParaRPr lang="en-US" sz="1000" dirty="0"/>
          </a:p>
          <a:p>
            <a:r>
              <a:rPr lang="en-US" dirty="0" smtClean="0"/>
              <a:t>Many structural changes have been observed in the N containing sample.</a:t>
            </a:r>
          </a:p>
          <a:p>
            <a:pPr marL="182562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 is a useful technique to observe materials at atomic level and STEM images can be directly interpreted based on intensity.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at atomic level and STEM images can be directly interpreted based on intensity.</a:t>
            </a:r>
          </a:p>
          <a:p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 smtClean="0"/>
              <a:t>Summary</a:t>
            </a:r>
            <a:endParaRPr lang="en-US" sz="2400" kern="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5737" y="343812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 smtClean="0"/>
              <a:t>Future</a:t>
            </a:r>
            <a:endParaRPr lang="en-US" sz="240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6856" y="3933056"/>
            <a:ext cx="82296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A463C"/>
                </a:solidFill>
                <a:latin typeface="+mn-lt"/>
                <a:ea typeface="+mn-ea"/>
                <a:cs typeface="+mn-cs"/>
              </a:defRPr>
            </a:lvl1pPr>
            <a:lvl2pPr marL="80803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A463C"/>
                </a:solidFill>
                <a:latin typeface="+mn-lt"/>
              </a:defRPr>
            </a:lvl2pPr>
            <a:lvl3pPr marL="12160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5A463C"/>
                </a:solidFill>
                <a:latin typeface="+mn-lt"/>
              </a:defRPr>
            </a:lvl3pPr>
            <a:lvl4pPr marL="1624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5A463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9pPr>
          </a:lstStyle>
          <a:p>
            <a:pPr marL="182562" indent="0">
              <a:buFontTx/>
              <a:buNone/>
            </a:pPr>
            <a:endParaRPr lang="en-US" kern="0" dirty="0" smtClean="0"/>
          </a:p>
          <a:p>
            <a:r>
              <a:rPr lang="en-US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kern="0" dirty="0" smtClean="0"/>
              <a:t>Energy Dispersive X-ray Spectroscopy on N containing sample.</a:t>
            </a:r>
          </a:p>
          <a:p>
            <a:endParaRPr lang="en-US" sz="1000" kern="0" dirty="0"/>
          </a:p>
          <a:p>
            <a:r>
              <a:rPr lang="en-US" kern="0" dirty="0" smtClean="0"/>
              <a:t>STEM investigation of </a:t>
            </a:r>
            <a:r>
              <a:rPr lang="en-US" kern="0" dirty="0" err="1" smtClean="0"/>
              <a:t>InNAsSb</a:t>
            </a:r>
            <a:r>
              <a:rPr lang="en-US" kern="0" dirty="0" smtClean="0"/>
              <a:t>/</a:t>
            </a:r>
            <a:r>
              <a:rPr lang="en-US" kern="0" dirty="0" err="1" smtClean="0"/>
              <a:t>InAs</a:t>
            </a:r>
            <a:r>
              <a:rPr lang="en-US" kern="0" dirty="0" smtClean="0"/>
              <a:t> sample.</a:t>
            </a:r>
          </a:p>
          <a:p>
            <a:endParaRPr lang="en-US" sz="1000" kern="0" dirty="0"/>
          </a:p>
          <a:p>
            <a:r>
              <a:rPr lang="en-US" kern="0" dirty="0" err="1" smtClean="0"/>
              <a:t>Secondment</a:t>
            </a:r>
            <a:r>
              <a:rPr lang="en-US" kern="0" dirty="0" smtClean="0"/>
              <a:t> to Lancaster University.</a:t>
            </a:r>
          </a:p>
          <a:p>
            <a:endParaRPr lang="en-US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4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2028" y="1428736"/>
            <a:ext cx="5544616" cy="864096"/>
          </a:xfrm>
        </p:spPr>
        <p:txBody>
          <a:bodyPr/>
          <a:lstStyle/>
          <a:p>
            <a:pPr>
              <a:buNone/>
            </a:pPr>
            <a:r>
              <a:rPr lang="en-GB" sz="3200" dirty="0" smtClean="0"/>
              <a:t>Thank you for your attention!</a:t>
            </a:r>
            <a:endParaRPr lang="en-GB" sz="3200" dirty="0"/>
          </a:p>
        </p:txBody>
      </p:sp>
      <p:sp>
        <p:nvSpPr>
          <p:cNvPr id="101378" name="AutoShape 2" descr="Bildergebnis für df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1380" name="AutoShape 4" descr="data:image/png;base64,iVBORw0KGgoAAAANSUhEUgAAAlgAAABMCAMAAACGYDlKAAAAwFBMVEX///8AUp7///4AUJ0AR5kAQ5gATJvW4ewASpuPr9AAUp3M1OQARJgARphph7mHp8sAPZUAPJWDmsO3yuCnwdv5+vwAQZjs8vh9oMcAWqMxa6uvxNyhvNgAXqZ6m8Zrk8HE1efe5O5DerNhjLxMgbdRd69bgrY0b62ru9Xl7fQAWqQVY6gAOJXx9vrP3Onq7fQANJOZtdKer85Zh7qNosXEzuFJca1YfbM8bKoALpA2d7QAJo5kkL92nceRq8+AqM+KFTvkAAAciklEQVR4nO1diWOiutZHshBpGPEqqLjhXkC8Y71t5/ab+v7//+rLxqKCxeW9d+eNZzqtQkgC+XG2nJxo2gWksx+d/Wa/7kWiutITSUPxxPBTMoxJx8lKVexMvhj/fMEtiOLV2umjVVy94v9pMipSEKgnVgIELaha02G1JfXp6nCwef78iMKaiVMCNTPsRdNdo2UEjlYVIp2sRXkT1ZGlK1hVuOIBrJRqVQiAMIreFt+67Ulc9njrFgCVKssT6RaPlxjIeNJ4jwglGBxSjf/CGCISLUb9P52C60+pbbFL2E8tWjSMynxOdUb9/broA1gpgcrEmAWhbvRt2ymsqG7VqteVECwBFiOj4bmQAeH4kpr8UccJXbcr3eczkvdAqAXhuHOJKORlN/v4AayLqApfMdkw1hQ7ApiiaZ9fefSc6/BajpXXfhIh1V8hCEwATN4y+33UIYEs0R1gDSrdZ9tq8j+x0RoRCPFEdV/XToT7ITOTBXy71skKS7GoJ89AzwRrAixdz1WqPqblfw+6GAtsLDEMB87hw+PAMq8D1iHxWuP+kOJqlQGTVgPWM2wmH+MRATjIGpRDnuJJfVAqu/zlk14nMSeUwqU+pIq9uKqPvDitSv1VV4liD2CdG0uOLTjdZBq2oDqs3QwsWZ+/spS4q9CZqsDqJ8DiLQww3GnZVz1vnGZaegIXDizc6yQWseI8egqUnKUsgZUczKCqJ0zs90HWxViQI860lS2//L7A4mMRjyk2QdW6rgAWH+UGpL5qj/04jI5FYCq+BBh8HHZSlCXlFVPj32PHUcDiotARBVL+xBtRVzyAdW4sOTthlprNQXFvYGn+EIoGKlZ2DbBYKw4m35Iz8d4jtDfz1VdjNo6Tgo1vfVZ4Oxu/A3M2no1ifu12ajbJcMmVAXH//jjCazBctjQBLEcbrGpu7a2dPBz2e/uB7d78+XfC1RXASgnN8hXdqGMp0dGwLqvkGh2LU9eKAinqWgDZOKSoOZbj7ltmavZO7Qb7vVvbFAAXNQHTszoecq0wbNpEsqxgalMb97C93msCWMF0bYehbbnzRMBOhi4iIXGR5/xGyLoYC7lBJaNcRTdyLKmwjOiFdVzOsURjWguSjfhg1GDUj+OgSyzZF6FOKZpSDix/MOgCsz4YtJk4GyNzEMdOpz0SL0PgETLeMFFoNLip3KerHRoHThz8xFDZzh0PhttOHG9Na/kAVqVBBaSfVXSzKNR152JcXQksxkUIkn33YBQIdagBSSDVqWNgMdqQMBZd7ETWNu0w+zcleKBlIq5PTdiQ36dwJY+PKMMw/9Cirl9xVP4H6GIs5AYVAJQ5S28FFhvbEbq4his5lh5jCRDfJb7UwDsR2hcDK1PeGYMDMNAz14Hv0nrqTeCtWPhHLNU433LFLMUkhHU1y7pAywfHSkeuZvJ/RfqTyYThLH1bi4EFTF5BKTFgZRMmDVo742QwpdnAP5lAmo0m96Beo2OxNjmwWMsztNSU5Te2VuXAIj1pFU5Mq6VcB/yiOfTi5HpOfYtu1bdgKA3POgod5blo02Gg/S701aRLTU7NlY038r8A1nnK6VhM7TnLrwC3RFVv1GSAebUoZMCiL+yvM6Tb5EifusIsLRKF0o/FL3gnoCXKc2g5xKofqE19Cv9UrxrT8vv849QaJ0UMF00uGJpfm9BXxOeAa6VSDi+d88CqYfdM5evP1N3TOe8RBcJ3hiGklCIIiQhzYJzrSh0r4MDStdhFrbgjKGbAmpwFlsZxsjEhWbxKHqRtXLQ5bIVGsWJfzhtq81I92FAtdDYu7Wu/Cz19Qe3GPCTlLAsoxbRUx8LfzlY/SUXhjJxFFsAW7n38bGxfn55a2/34Y2gS7vG60ircENTiNqELIk9RBFxDK1He1UGOmckKErrwxeE2tQ/nnLnnXd1Q/EbbHLoADNMWMK02Y/47EA9fafdQmY8KkLEqWMKx4B9f1i+ohc7hCmB7NfAPA2QmfmPoQnCdH+vZwpzX+LTmrptrSc3/M85zLKWx9yOXIBGWMaDuYRiR8LzLI4JjMdYIAOV1y5+/q3X296FPKMOgCkY8DM5yLPIFsDRpk8UeLkaUUKsIGRVrvUE9Wl/KsYSoWhExqWcgd3NU0CehlHqsWwfKew5BvgcR93+2kBucAksS41h9bn4CuNUeVEoNBhuzMOKAtGSJW4DFNOcSjzsDlgnwOCiYDVHzfINWpRvIiUIeXuWSkWDGtnWs9STA4pUPrYYEonA35HrgzAi3Dg2bHrZ+CizNhJ+/1VTOJcSHkKlARW4DkMrC64HF6/fKRC3jiWZm4B9fVj3C+DmLbmCKzxRDQ8ByCI8Dd3xsTlT1uiu9nQpYeQoia8TwZcLxweETYDFxSlYPXJURe7QTWqLAY1OWuUkU+sWCUAB3qMa5+MqqMU55UaiNKB3JCseWdxTyualxl6ko10IkdZAeiEL2cUGm7O+Y1A4cCAXA2lJsPJBVQmIajxTqWAC48tHewLHY+JYCC3uB4ksnCFKBUdWob9nJR2OF6If63HKZGnVQURzRkap7QZL5GaMHjMNQ1x8iostokre0L9wXJpR38UUAi6txJnlPO/87RfpVJb/QbGOiSvlmbhGFWukcITDv9Lq3KQeW0zFacwitcWpgegQo7b+jtK0xlAq9M6IeRx1ni5MQylKxYlB1gp753xEl74pH8Sr7rpcBC/WF3GXssSubc/rOA1inRE5jz8WUDdyL07dwLN8tVOAYicG5B7UpWCwWP6IeRXDayniH0SNw2Z9M+uOI8O+MxYQ43BuT9huad92Gin15I2Fr0towQbkbGBN/R+DK4YiLpxB6+81kU59y58Ihx2oLVHZWFlywi1qfP74/VloU0LQkDB1L/fUWYO3LZnPw4l7hvAObWIhCUhuO/Vy4qK5tVgS5tm27VqiOtABCzabtzp3R+lNFBrYodO2/X7SnJivLzpFpIN1a8Qgjl5VGay412+tUZYt/NDnUOLKWhPIirgUfwCqgF1ogC00A8Eow+huA5SxLMAvg5l6metAS5HN/WM7EFCEK3fnqY7eX/ld+LniZex9jnynyLRm0xc2LWfQxMjTHf9lNo+kffha2PHnZfQznu2euhAUt30neBL8VJFEQm/38YzVvtEoXZf4+VKBltormXPhavdDhT6/E886AdfZpCut/WKi+MVr9227wQf8lOkWWj4uBBVwRcVsSmvw1x2KyAhXH1gD4+8zZ/s/RtxIKThiNURziYAJX+MVLRCHwylrgtBxIP3hJxE34+0SZ/M8RLiRSO7Xyg14hcEyA/HJg8Zir4iYE0U8ZCVXkIjMBfvtvPJEH3YWKmJB0Hx1TZ1gILGC6m3JgmWdiuWpJUpBtkVnA9bPPgg4Xze38ex7Ng26hkhGvDCxGlghouyHmvU6L1DNQFhfwwNWvQHcC1k2LKT5JkfIOAC0OXHgA61egOwAL3sqxPguDR5nyVqS7F8Dogax/IN0HWOVWYRVgdQtDcsxkevuQJuNTStfHP+gfQxcBqxg5N3OsbWFqLVArBNaGkBM7036Ekv/j6AJgFbob7gIsq+hcGbAKvLTWA1j/OLoAWMOSGT3q3wisVnHUDECvBR1+AOvXoOrAMspW6qDNjcAyij3vtcIFOA9g/RpUHVibwghSKbFK3Q0qz5Wp/icfTPVPAqtTmHA5v076oBtXASvzUdwhYeMlwfb/DLrupvWDP5XLC6oOrFdSgBwONnQmbCZNb1xMsCvWykTFohAvCzp/LbCyD7dDIo5/tVBQ/SqnjK7HlSJ9eLaUp6eng8TS1YH1XLhCi08Vn4vHStJng/yf9LfgSXpxPBYw8fFCB063AuseuJoP/Zsr+Y/SZHJdzjfD84qTrx/TqOY2vx/EolQH1k9SBBwTgHOBfuw0OUPup+AgfxVFkHL0Ha8m1a4HlpPRrdCKPfvXiudx/u/vP6+QhTwTAamUH2fQxN44OpgoqQ6s4hRDjK+cDU3Gy9Y5MjS5zqow5B3Al9N7uBJYn9/tpi2oCavtZVFOsefeKxT/P0POuvnnFZcxYGFctFb4mGJPrq+8VMeSEbhuMbCwGv1bYt5jtzgwAvdO1c4rgdWF2OVku01yO7DQL8axouiyvTgS2uQS4p+hP11bFmODFftiAXhVjqWX7TyRThXftPxrWrCukItC2LofsIYOTyX0J6PbReEvBixmbVxnxVYEluGa6cs6tuWyzErA4pbbEIMCRxYbfFdq2FeHJnMakELMArw6MWeuBRYdZjdzI/16wDraRaQyVQSW7/YksFgbM1emPK4CLN6pfVkeRxzJQjethA6KwxsAT1J09ECuBZY1zG7mRvr1gHWt260qsFDPUWvBtZnIXqBXARaHe0sssD9VsU1AlYJ9kyjUdqR2zBBFNkgsk9nktgzcnLomLgJW2durn/uiH3w9B6xkR6bc8rLTGg+rLm857fHh+aJcAwef9OJzFeLYTvSOQ2CdtKxWurlhemhGpVu7BFihkVbFr22DkuQKDG7KJXBbtplNye45AIR+8vgVsE7TC14mCjU17Lr/0+v1op3K+6jrwX4ba4Oo94MrJEHXC8PedBtLUGud/nzY6w2nz9xr6LktXqDX8/bJopOgnoW7DvZyOWS/7sti0TjN/KBrk8aK1byqx/F+L3sy2bMyvWk9kKhxWjv21ftpaO29oYYgfv7g1fiqjlb9VetsI3ZIbHdnjNjHj3428E5/ys7xaCJ5pL4XSpax77NTH7yx1+QxaJsxr2feV8sqtUmdXcueS0tXwNqM2Z1PB+mmo/FTdxWy9tRGXe2X7YiE2+22r8Xb7WBFptvti18l5t0JRuVpHPFb0vebOJY2I2YRdjmK+mLYk02RCmaWLgaWWHM2gwiaQ+haK/VSGt9B0LAhAh2GiRqiYQ/Yf79KRLc8hHDYg27Y4RzLbflhE/QARZ56UE/fYXovQ54MjudtWzeCno3DEFGQ+if8nkVBWENo+rr+W8Ct36PI7NXQd5FwWY+nlmWFIXFx+0dTbUIwWbEqeuxQVy6f/bkeBT9szDpAPzpaH/OPiM4TDbqzogj3MIIqR4Xz/bvIudv6vopnrmuGPH2FmpjqYhf2QmCvVSjJNkQu6x9tvmvife9ssR2GmLrTWAFrhpo0DIFLF9wV4UTrJjKBba89PUBNm9RIs/m9WwascKOLjYXijV9f4sJEM7Igfb4HsNhLBwvb4HqWu0v8pLrItH4iCy8HFgPHO4UzfxL4YwKFLc4Tkg631Bxtu7E2qcGVb0w2rd2TGPsBJHi/MYJNfeFwYFn/CsHWmBh1CKcKWC5IuxghuanAmH6uaHczMZ6HmCh73yAYN9iVrQhFwObFAxNGr0ZgvM5lHrC5Raas7aef1DSh4EJ6ZwhBnXVnB+2taGFMRz/cMbtoC2nDh7C7CYyGyF8pcLSCmDW7GRFXprp0mu6fYjm3Pf+0p6+G8TSHVNbUoni5CSab57l8vRoujAasf0+fXAffAHPren3W9AiqujRt1duzK4w9oT/518H+ZUzMfb3e1uP6frvC05d6vYxj1QBS/kQXQb51blmudpA6SG5R3vkddguX6oiM7tj1XsTaeC02+rPTdbOXi0L2HcG6/MLGZSenu9wQR3IGo4F6+cIbRLxM12CiEIOe5FQDolSBBFi8ooiHZeg881Oo9qIwaiqbqTMlWLpnnBUxm7zUM+0lM1ccw23XUrv61AlfscuPLSGUzXchFR0cE0DlLlADGg1VI3WKZEUjBOWRrcrq7DRtwbGYko1G8pamJBSNfMB5/jENmihNJSfFA36TXE/sPiQfmGKM7N4N2VMfZTrWT3TWKqxGwHS3ifJwk1XI+zcU2/QWIxgkYaPsT8HZasr7xpfEx2gC4Tjp+QDJVP+GC7DijTv2dHJ67IocOBgZsFSGSV37gV4EIJ5QLT0fqXifEUnzBY6slVDlNq61V4fYoIlccCO6y9XtLIiXmO4rLPeU8QlpSS0z7sl0XmMstl7gLyQGyRvSCRHneYyno0TfG0qPuGO7wvPu03T69YlgcdNDnoI32dpTC2rkYPMM1kcUyBV3sQs3WT9505kNw63C5Ay3CjndAiu+zjkRvLcCi3MOvldvaUxXsqFB0alKDlKg4phdbsbuKTdPFHZqUOxjZqA0nGLHJFxiPOp8Y5NB3lHLgKXGhwkltBPVFAILpqpqC9XE3H/Ccvilb1jkguuiqTR7xeEJturqPONlElg/LS/pzYhyWcyAJZefc0WO9BQzjd/ka96gOEFAHYmOZsCCyYYHQSTzwvGNXjKqy1z3KTHlfaZ0MVZyq05JGOraknblkTsDi4di+emLfTPH4smMzgDrXD+qAIuAIadez+Ra4QouM/t7RCP++A03efe1NoV7JzWyGLc7iB5hOtYo6XWXrso5FnxL6ti4SOz9+57oZOzzJxEcqwXxp5N2ppXL42wAqWPVaF2NptZGIYfRmEhRzQ7OSbJe3Fm6YugXKN2VzZeSOgMW3SQD9uaKzHEzWOsn96ZrC5ikOpS04ftwqa7NExUuRR6Xev8OYAEAf6bv9c0ci70CY1rk3L8TsNSUDiP+ykOu8yTvRAua/PEbLnpSpZ0pQl7qq1pSseFOjmOhtMEtGoonXQgsukuucmybc6r4zUp2D9K1gcxeqc8RjdJY2b2VbdgZRAJYHUKTfjHmibn1NuYcVY7wnM4UZ2XAqgsvW7b/BYOmr+WB5abhMwtXbMzJTAc09dXdMTZ2OO3POJafOHp26DOFVNAaDP7ae1Ah+J7A4n4nsnIyHn6zKGS0o3zJ/sVc6zIHKae4KTamUORLfcNwXRUDwCziTxuinhygjmf9deA5FNENip5pJCoqBla6hxUbWp4dNxjmRq5FJYacrgVpTe2E3FD533iDDIa8nQ0BYTiU1APuRJfAkqVyjMRZ8q3ItEkP9IYJAfqq5YCVbBilKWBxZM1dYq8kfIxQWQsJcXeDppzTc55og99OZx+uuVnnYnJ/YHE3fN5Sug+wGLLMyvuMXwisA3cDY0654CHG8H1xECfA4geXGNIFz40igJWnvOedA4vTiVWocWD9TIo5rss5VhBZLymgDbepLjB2GFqeIYE1VNWkwPJJjbrMRm8yctHfXG1LgcXHOwMW4qLcCDG1XVG6abt/HwIrA8BCJlFl1HqjhPzkKuCmRnLvm3boeZ/LDC6aMaS09j5qNPapRnBXYAEyNPI+/nsAS3fG8NxeY3cDlsMz/2ccCytg9VLFWrhimZUfGUKlugBYWimw+Mvu0QRYPMmOAha3FmdYPE+tATOO1fmhOJbVn2Tk6F8BC77kih8o70XA4q7+HxAtY56QFX4JrDjEoBuIahIM3RFYwKyR6HB68i7AEs6bs/lp7gMsjSfaTp9gyxLWm2Gb6paS6cQ6gdwVsKS7g7rOAYtfFpZwLCZhF0mCeY0HIklgKd8+JO/cjUWbytugJJPYqexgHdwXwOpEKS9KWz8PLJ4hGnIDgelY+4MLj4HFOrV1SVupZDN0f46F3ZmTKe6c7gMs9u5GtNQdez9gSaswOWcpq7CWcCzx3LiHG+JY+G4Pgu8LgYWSIdAd1yoThazCKL3XBc44lhCCNQbviXKq8d69QiKsQnywa4r+BbC0H+TA56l9JQpFBzzyg3eJeAcXnnIsZwcXMjmwrr3djWOBxJtk9U4SwdxFxxLUxURtwVmBdYnuVNit7cjzvuejqHbzYuxLAMBwzVR5VzzryeVqvW9zr6YEm3BTFgBL6mmiupZlDZTT6QhY3CXmbhRDNJSDVFcsS7gGdBHlq+ZFp8pBOifDpHG1FUc5sLjDHyI19IllVQasxC/KHwjlHq86Rb5ybEht4BhY3OaUPFfsj33sbmDXzOjZQL/SUeQ7nUJzdLp85n7AYgoHIWo31S97JLz1FwNL7wCySzhT3RI72ueBpaDFYIMN9mVFzPx0ZRGwgiHcy+u0d1jGsfil8F2FCexgLfUsyMgkzF3bdYQ3EmwtAiTHYlJyryWg0s+LQo6G1OGvPBJngKUnpUaWx3hzEBJPTpxKUBZwrCn9puoe4BN3A2fyXD7qpfFY5ePIlMxGtn1lRncDljDJ5kDoWlU4FutS8/K5wgZNvKEtKB3vOWBpSiTGHhGqNJ8KMbKLC4DFFDFYk2NQt1fS91gALKaxu0S8lU7X3UmOlYzcGxZaa9wjnkCxX4ukH0tz3oiSj5qz+QpYrI1vRCFbcwzBAc6IQtX6BJOl0KAs611mLNecAmBxv76lphMYxz11N2T+kktQxXgVIrvXWMuYbEb3ApZiwkYXoOINxw67RCCi8/7Xi9+OOJbG3jx71woCfwwTMyQHrNWybQRB3yNIjlDDJWTvs9L18QmwVL0bhKP+JPCX9nTfLBSFkjuMEer9sf8jak4n0ir8eB9sWFsr2JTzrhsbkuXLX1PX9ReWjLHaEMYceGfrK+x8oWNxxyrBZMaKb7YruXrrjChsjlo8SMIkluTJS0SiLbt3v8tnzU85lh40cW8wCTZ12tvRE8+7zncnGgVBWzu36i8jSCmyw9VosNEypeCQ6s3CK9HlolCxZ83/w0MWPg5mMCWgOMqhi7yx6NJpd46p28wm4JUh5ModKdxFLG/JWKdPsWfbzXXTRXirxNsAWHxzCdvm28vF0ToF1oDXKx5H26V8Q4vmKu6uZXTuqDlLijnfv6tdELXtkDXabP7kszf8SOjKKBKaTOMZDFPsQM9wxD5PAlkRckX7LhDA+tn8SATdtJk4xJ33dV12JfBcuReGLe/I+b6WwFqDFFhvaw6s4Dur1266tOYrwdglYl8Oe81nGzYQpcu/5k0JIx9T4SWLgsZaWctZvczw/UDUXje1RiWqt/ubjnN22RSDeCFV26eymJygPXqPiEuhlebCghBSl+Lhj2V368eVV3K1uvWjI7rRffe895GvqTEKuo1kStDYzxaet2xkSck722+LyHsfDxzG7erdNKn0pltPZh+M0cJbfes7rK2WqLPVTYM6nW5XTVszhrfZNgZMnLRRKJwK9TGvuRto6fsR9Ot8owxm/adPrz1e8M4OOmL4+91BomMPukkZfdD1k4+tEbu3xXgrb0C2rmuTbiOdAd12RbCC31i+Ratv2xQYWtBYrqLV+4hHSgSNRrpunjckJ34a795qNuD3qVYkyHpVBfHoLVoUZd0opeqbAx5fdx0pi6Yz2bT3/5olxFDe9yeTIL6o8oQLHh5yOnIL8cQ0ypM4lzpUeIG403G0w2egq3MKWk4njaxKmPpx/3IVfqJEnjmBqPlYvTAAzAfydtLXSDlDFLSSNjKHhLq3g7cui8LPOS7EsVj0OvGwqCNOVtlB52WB3H0e3p3cX6hT8X1PjO8vy5VceiV90WYydtXqP60sGZh8F7MhSo/nRy05kh5Xhpqu5mn19FmlJnvR7StMvAlvZNbMUVmd71iWzlirNpPa07L5fYFyiEnPpR1XQ5hvJL2Zw0egJ2bhMarSC9JO5B7lYZMVByV1GJ4vU3T+emSl43d4vZ4O8UVVn74aybNTDCtjAFru0aXtqXJ5DpZ0Us+XywGq8G3MIPgKSaIe5tvO3XtExxmwTzlHgpYMZNmtJksEcgOeA0b+War/affTy9TbkpVPoXkIsIPe6Tnv2YP+kxQkUiIIraIsTbqW6lpdi+8L/BijB1WhrceM+U5nsg2Tza6PyAGfPisQvC7E9N0DVw+qRH+tER16EXap5xcW6HxHCEReSBFuFEvTBz3olIL+zMMYh2qB6Ck5fmNVA9hcicWqv6y68v+n6m4Smd17xAAAAABJRU5ErkJggg=="/>
          <p:cNvSpPr>
            <a:spLocks noChangeAspect="1" noChangeArrowheads="1"/>
          </p:cNvSpPr>
          <p:nvPr/>
        </p:nvSpPr>
        <p:spPr bwMode="auto">
          <a:xfrm>
            <a:off x="155575" y="-388938"/>
            <a:ext cx="6315075" cy="809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852936"/>
            <a:ext cx="233866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dministrator\Downloads\European-Commis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73356"/>
            <a:ext cx="3773653" cy="204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12477"/>
            <a:ext cx="3528392" cy="1392786"/>
          </a:xfrm>
          <a:prstGeom prst="rect">
            <a:avLst/>
          </a:prstGeom>
        </p:spPr>
      </p:pic>
      <p:pic>
        <p:nvPicPr>
          <p:cNvPr id="15" name="Picture 14" descr="http://webhotel2.tut.fi/iha/puresafe/mc_acti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6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58" y="1920480"/>
            <a:ext cx="720000" cy="50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51272" y="1628800"/>
            <a:ext cx="2952576" cy="41936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1. cleave the wafer</a:t>
            </a:r>
          </a:p>
          <a:p>
            <a:pPr marL="182562" indent="0">
              <a:buNone/>
            </a:pPr>
            <a:endParaRPr lang="en-US" sz="500" dirty="0" smtClean="0">
              <a:solidFill>
                <a:schemeClr val="tx1"/>
              </a:solidFill>
            </a:endParaRPr>
          </a:p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2. glue two parts together</a:t>
            </a:r>
          </a:p>
          <a:p>
            <a:pPr marL="182562" indent="0">
              <a:buNone/>
            </a:pPr>
            <a:endParaRPr lang="en-US" sz="500" dirty="0" smtClean="0">
              <a:solidFill>
                <a:schemeClr val="tx1"/>
              </a:solidFill>
            </a:endParaRPr>
          </a:p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3. create a block with a   </a:t>
            </a:r>
          </a:p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    thickness of 0.9 mm and 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a width of 1.8 mm using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a diamond saw and glue 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it into a titan pan</a:t>
            </a:r>
          </a:p>
          <a:p>
            <a:pPr marL="182562" indent="0">
              <a:buNone/>
            </a:pPr>
            <a:endParaRPr lang="en-US" sz="500" dirty="0" smtClean="0">
              <a:solidFill>
                <a:schemeClr val="tx1"/>
              </a:solidFill>
            </a:endParaRPr>
          </a:p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4. grind down the sample to 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a thickness of around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100µm and polish it from 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 both sides.</a:t>
            </a:r>
          </a:p>
          <a:p>
            <a:pPr marL="182562" indent="0">
              <a:buNone/>
            </a:pPr>
            <a:endParaRPr lang="en-US" sz="500" dirty="0" smtClean="0">
              <a:solidFill>
                <a:schemeClr val="tx1"/>
              </a:solidFill>
            </a:endParaRPr>
          </a:p>
          <a:p>
            <a:pPr marL="182562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5. create a small hole by 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using the Precision Ion</a:t>
            </a:r>
          </a:p>
          <a:p>
            <a:pPr marL="182562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Polishing System (PIPS)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868144" y="1952944"/>
            <a:ext cx="1548000" cy="972000"/>
            <a:chOff x="5772483" y="1700807"/>
            <a:chExt cx="1548000" cy="972000"/>
          </a:xfrm>
        </p:grpSpPr>
        <p:grpSp>
          <p:nvGrpSpPr>
            <p:cNvPr id="23" name="Group 22"/>
            <p:cNvGrpSpPr/>
            <p:nvPr/>
          </p:nvGrpSpPr>
          <p:grpSpPr>
            <a:xfrm>
              <a:off x="5772483" y="1700807"/>
              <a:ext cx="1493767" cy="972000"/>
              <a:chOff x="4354270" y="2924946"/>
              <a:chExt cx="3345849" cy="1742686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3" y="2924946"/>
                <a:ext cx="2480046" cy="12630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7813" y="4223132"/>
                <a:ext cx="944563" cy="444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382558" y="2925986"/>
                <a:ext cx="1190773" cy="386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1.8 mm</a:t>
                </a:r>
                <a:endParaRPr lang="en-US" sz="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354270" y="3441355"/>
                <a:ext cx="1190773" cy="386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0.9 mm</a:t>
                </a:r>
                <a:endParaRPr lang="en-US" sz="800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023947" y="2008120"/>
              <a:ext cx="296536" cy="86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73396" y="2343417"/>
              <a:ext cx="160741" cy="68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99" y="2096944"/>
            <a:ext cx="1682968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79642" y="2673008"/>
            <a:ext cx="314817" cy="138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00" dirty="0"/>
          </a:p>
        </p:txBody>
      </p:sp>
      <p:sp>
        <p:nvSpPr>
          <p:cNvPr id="33" name="TextBox 32"/>
          <p:cNvSpPr txBox="1"/>
          <p:nvPr/>
        </p:nvSpPr>
        <p:spPr>
          <a:xfrm>
            <a:off x="3361448" y="2096944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Wafer</a:t>
            </a:r>
            <a:endParaRPr lang="en-US" sz="900" dirty="0"/>
          </a:p>
        </p:txBody>
      </p:sp>
      <p:pic>
        <p:nvPicPr>
          <p:cNvPr id="3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91" y="1844944"/>
            <a:ext cx="125243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994260" y="2714437"/>
            <a:ext cx="312906" cy="1384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" dirty="0" smtClean="0">
                <a:solidFill>
                  <a:schemeClr val="bg1"/>
                </a:solidFill>
              </a:rPr>
              <a:t>0.9 mm</a:t>
            </a:r>
            <a:endParaRPr lang="en-US" sz="3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7994" y="2708920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 = 3mm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8472413" y="2467635"/>
            <a:ext cx="396262" cy="1692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chemeClr val="bg1"/>
                </a:solidFill>
              </a:rPr>
              <a:t>0.9 mm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90419" y="2421468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500µm</a:t>
            </a:r>
            <a:endParaRPr lang="en-US" sz="800" dirty="0"/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463769" y="3068960"/>
            <a:ext cx="1680544" cy="936104"/>
            <a:chOff x="5140101" y="2895638"/>
            <a:chExt cx="2016224" cy="112308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101" y="3169465"/>
              <a:ext cx="2016224" cy="8492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754391" y="2895638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Pressure</a:t>
              </a:r>
              <a:endParaRPr lang="en-US" sz="900" dirty="0"/>
            </a:p>
          </p:txBody>
        </p: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54" y="4090051"/>
            <a:ext cx="4680000" cy="15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Oval 87"/>
          <p:cNvSpPr>
            <a:spLocks noChangeAspect="1"/>
          </p:cNvSpPr>
          <p:nvPr/>
        </p:nvSpPr>
        <p:spPr>
          <a:xfrm>
            <a:off x="4175602" y="1920988"/>
            <a:ext cx="144000" cy="139860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6479858" y="1772816"/>
            <a:ext cx="144000" cy="139860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2</a:t>
            </a: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920018" y="1772816"/>
            <a:ext cx="144000" cy="139860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3</a:t>
            </a: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191810" y="2929100"/>
            <a:ext cx="144000" cy="139860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4</a:t>
            </a: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6191826" y="4365104"/>
            <a:ext cx="144000" cy="139860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5</a:t>
            </a:r>
          </a:p>
        </p:txBody>
      </p:sp>
      <p:sp>
        <p:nvSpPr>
          <p:cNvPr id="39" name="Title 4"/>
          <p:cNvSpPr txBox="1">
            <a:spLocks/>
          </p:cNvSpPr>
          <p:nvPr/>
        </p:nvSpPr>
        <p:spPr bwMode="auto">
          <a:xfrm>
            <a:off x="230832" y="-273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Cross section sample preparation</a:t>
            </a:r>
            <a:endParaRPr lang="en-US" kern="0" dirty="0"/>
          </a:p>
        </p:txBody>
      </p:sp>
      <p:sp>
        <p:nvSpPr>
          <p:cNvPr id="40" name="TextBox 39"/>
          <p:cNvSpPr txBox="1"/>
          <p:nvPr/>
        </p:nvSpPr>
        <p:spPr>
          <a:xfrm>
            <a:off x="7116085" y="5646440"/>
            <a:ext cx="1560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</a:t>
            </a:r>
            <a:r>
              <a:rPr lang="en-US" sz="900" dirty="0" smtClean="0"/>
              <a:t>edge shaped sample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6254B9-6EDD-4B00-B4C5-15810A5977A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9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375096" y="836712"/>
            <a:ext cx="7365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A463C"/>
                </a:solidFill>
              </a:rPr>
              <a:t> Correction of the thickness gradient in the acquired data</a:t>
            </a: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3326795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28674" y="2505362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feld 22"/>
          <p:cNvSpPr txBox="1"/>
          <p:nvPr/>
        </p:nvSpPr>
        <p:spPr>
          <a:xfrm>
            <a:off x="539552" y="250675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39552" y="413547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28674" y="412246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feld 32"/>
          <p:cNvSpPr txBox="1"/>
          <p:nvPr/>
        </p:nvSpPr>
        <p:spPr>
          <a:xfrm>
            <a:off x="4427984" y="413547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4517106" y="412246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7651230" y="2433891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5 nm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7740352" y="2420888"/>
            <a:ext cx="334800" cy="43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feld 21"/>
          <p:cNvSpPr txBox="1"/>
          <p:nvPr/>
        </p:nvSpPr>
        <p:spPr>
          <a:xfrm>
            <a:off x="6006013" y="377974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7" r="12133" b="18226"/>
          <a:stretch/>
        </p:blipFill>
        <p:spPr>
          <a:xfrm rot="16200000">
            <a:off x="4635008" y="2115000"/>
            <a:ext cx="4050000" cy="4032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rot="5400000">
            <a:off x="4675994" y="2204864"/>
            <a:ext cx="3856446" cy="3888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853354">
            <a:off x="5805987" y="3867114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thickness </a:t>
            </a:r>
          </a:p>
          <a:p>
            <a:endParaRPr lang="en-US" dirty="0"/>
          </a:p>
          <a:p>
            <a:r>
              <a:rPr lang="en-US" dirty="0" smtClean="0"/>
              <a:t>increases</a:t>
            </a:r>
            <a:endParaRPr lang="en-US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Quantitative Evaluation of images</a:t>
            </a:r>
          </a:p>
        </p:txBody>
      </p:sp>
      <p:pic>
        <p:nvPicPr>
          <p:cNvPr id="19" name="Picture 1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4" r="6652" b="18226"/>
          <a:stretch/>
        </p:blipFill>
        <p:spPr>
          <a:xfrm>
            <a:off x="8640504" y="2132856"/>
            <a:ext cx="468000" cy="403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400" y="2120400"/>
            <a:ext cx="4032000" cy="4032000"/>
          </a:xfrm>
          <a:prstGeom prst="rect">
            <a:avLst/>
          </a:prstGeom>
        </p:spPr>
      </p:pic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2121408"/>
            <a:ext cx="4032504" cy="4037542"/>
          </a:xfrm>
        </p:spPr>
      </p:pic>
      <p:sp>
        <p:nvSpPr>
          <p:cNvPr id="27" name="Pfeil nach rechts 16"/>
          <p:cNvSpPr/>
          <p:nvPr/>
        </p:nvSpPr>
        <p:spPr>
          <a:xfrm>
            <a:off x="539552" y="1854156"/>
            <a:ext cx="4032000" cy="2880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17"/>
          <p:cNvSpPr txBox="1"/>
          <p:nvPr/>
        </p:nvSpPr>
        <p:spPr>
          <a:xfrm>
            <a:off x="1548338" y="155679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 decreases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9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9" r="11692" b="18226"/>
          <a:stretch/>
        </p:blipFill>
        <p:spPr>
          <a:xfrm rot="16200000">
            <a:off x="4617456" y="2087849"/>
            <a:ext cx="4086000" cy="4032000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75096" y="836712"/>
            <a:ext cx="7365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A463C"/>
                </a:solidFill>
              </a:rPr>
              <a:t> Thickness gradient corrected image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1603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A463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400" y="2120400"/>
            <a:ext cx="4032000" cy="4032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7" r="6491" b="18226"/>
          <a:stretch/>
        </p:blipFill>
        <p:spPr>
          <a:xfrm>
            <a:off x="8676456" y="2124000"/>
            <a:ext cx="468000" cy="403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9552" y="2121408"/>
            <a:ext cx="4032504" cy="4032504"/>
            <a:chOff x="3891625" y="1628801"/>
            <a:chExt cx="4352375" cy="4320000"/>
          </a:xfrm>
        </p:grpSpPr>
        <p:pic>
          <p:nvPicPr>
            <p:cNvPr id="11" name="Picture 10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24000" y="1628801"/>
              <a:ext cx="4320000" cy="4320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rot="5400000">
              <a:off x="4797120" y="5038577"/>
              <a:ext cx="36000" cy="167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1625" y="5477162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</a:t>
              </a:r>
              <a:r>
                <a:rPr lang="en-US" sz="2000" dirty="0" smtClean="0">
                  <a:solidFill>
                    <a:schemeClr val="bg1"/>
                  </a:solidFill>
                </a:rPr>
                <a:t>0 nm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Pfeil nach rechts 16"/>
          <p:cNvSpPr/>
          <p:nvPr/>
        </p:nvSpPr>
        <p:spPr>
          <a:xfrm>
            <a:off x="539552" y="1854156"/>
            <a:ext cx="4032000" cy="2880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7"/>
          <p:cNvSpPr txBox="1"/>
          <p:nvPr/>
        </p:nvSpPr>
        <p:spPr>
          <a:xfrm>
            <a:off x="1548338" y="155679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 decreases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E9BA22-3A25-4571-A427-D89D8757E78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1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114800" cy="411480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92" y="1700808"/>
            <a:ext cx="4297680" cy="42976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E9BA22-3A25-4571-A427-D89D8757E78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9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51520" y="3204000"/>
            <a:ext cx="1949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 sample A0 846</a:t>
            </a:r>
          </a:p>
          <a:p>
            <a:r>
              <a:rPr lang="en-US" sz="1200" dirty="0" smtClean="0"/>
              <a:t>[1]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61675" y="5832000"/>
            <a:ext cx="1788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Main sample A0 848 [2]</a:t>
            </a: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0832" y="-2738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96529" y="836712"/>
            <a:ext cx="4187638" cy="5187284"/>
            <a:chOff x="1896529" y="836712"/>
            <a:chExt cx="4187638" cy="5187284"/>
          </a:xfrm>
        </p:grpSpPr>
        <p:grpSp>
          <p:nvGrpSpPr>
            <p:cNvPr id="3" name="Group 2"/>
            <p:cNvGrpSpPr/>
            <p:nvPr/>
          </p:nvGrpSpPr>
          <p:grpSpPr>
            <a:xfrm>
              <a:off x="1896529" y="836712"/>
              <a:ext cx="4187638" cy="5187284"/>
              <a:chOff x="1908535" y="860675"/>
              <a:chExt cx="5018290" cy="542536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t="7327" r="19781"/>
              <a:stretch/>
            </p:blipFill>
            <p:spPr>
              <a:xfrm>
                <a:off x="1908535" y="860675"/>
                <a:ext cx="4931999" cy="278434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 preferRelativeResize="0">
                <a:picLocks/>
              </p:cNvPicPr>
              <p:nvPr/>
            </p:nvPicPr>
            <p:blipFill rotWithShape="1">
              <a:blip r:embed="rId3"/>
              <a:srcRect t="5176" r="12250"/>
              <a:stretch/>
            </p:blipFill>
            <p:spPr>
              <a:xfrm>
                <a:off x="1958824" y="3647252"/>
                <a:ext cx="4968001" cy="263878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932040" y="1006241"/>
              <a:ext cx="945957" cy="461664"/>
              <a:chOff x="7380315" y="1908121"/>
              <a:chExt cx="945957" cy="53565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7380315" y="1908121"/>
                <a:ext cx="945957" cy="535654"/>
                <a:chOff x="7361949" y="1912771"/>
                <a:chExt cx="704653" cy="249763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415583" y="1912771"/>
                  <a:ext cx="651019" cy="249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simulation</a:t>
                  </a:r>
                </a:p>
                <a:p>
                  <a:r>
                    <a:rPr lang="en-US" sz="1200" dirty="0" smtClean="0"/>
                    <a:t>A0 846</a:t>
                  </a:r>
                  <a:endParaRPr lang="en-US" sz="1200" dirty="0"/>
                </a:p>
              </p:txBody>
            </p:sp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7361949" y="1979134"/>
                  <a:ext cx="53634" cy="335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6" name="Rectangle 35"/>
              <p:cNvSpPr>
                <a:spLocks/>
              </p:cNvSpPr>
              <p:nvPr/>
            </p:nvSpPr>
            <p:spPr>
              <a:xfrm>
                <a:off x="7380320" y="2276872"/>
                <a:ext cx="72000" cy="72000"/>
              </a:xfrm>
              <a:prstGeom prst="rect">
                <a:avLst/>
              </a:prstGeom>
              <a:solidFill>
                <a:srgbClr val="0C03BD"/>
              </a:solidFill>
              <a:ln>
                <a:solidFill>
                  <a:srgbClr val="0C03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860032" y="3604583"/>
              <a:ext cx="945957" cy="461664"/>
              <a:chOff x="7380315" y="1908121"/>
              <a:chExt cx="945957" cy="53565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380315" y="1908121"/>
                <a:ext cx="945957" cy="535654"/>
                <a:chOff x="7361949" y="1912771"/>
                <a:chExt cx="704653" cy="24976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7415583" y="1912771"/>
                  <a:ext cx="651019" cy="249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simulation</a:t>
                  </a:r>
                </a:p>
                <a:p>
                  <a:r>
                    <a:rPr lang="en-US" sz="1200" dirty="0" smtClean="0"/>
                    <a:t>A0 848</a:t>
                  </a:r>
                  <a:endParaRPr lang="en-US" sz="1200" dirty="0"/>
                </a:p>
              </p:txBody>
            </p:sp>
            <p:sp>
              <p:nvSpPr>
                <p:cNvPr id="49" name="Rectangle 48"/>
                <p:cNvSpPr>
                  <a:spLocks/>
                </p:cNvSpPr>
                <p:nvPr/>
              </p:nvSpPr>
              <p:spPr>
                <a:xfrm>
                  <a:off x="7361949" y="1979134"/>
                  <a:ext cx="53634" cy="335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47" name="Rectangle 46"/>
              <p:cNvSpPr>
                <a:spLocks/>
              </p:cNvSpPr>
              <p:nvPr/>
            </p:nvSpPr>
            <p:spPr>
              <a:xfrm>
                <a:off x="7380320" y="2276872"/>
                <a:ext cx="72000" cy="72000"/>
              </a:xfrm>
              <a:prstGeom prst="rect">
                <a:avLst/>
              </a:prstGeom>
              <a:solidFill>
                <a:srgbClr val="0C03BD"/>
              </a:solidFill>
              <a:ln>
                <a:solidFill>
                  <a:srgbClr val="0C03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</p:grpSp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323728" y="3645024"/>
          <a:ext cx="1800000" cy="21959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0000"/>
              </a:tblGrid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0.1 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effectLst/>
                        </a:rPr>
                        <a:t>18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0.3µm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X10</a:t>
                      </a:r>
                      <a:r>
                        <a:rPr lang="en-GB" sz="1100" b="0" kern="1200" baseline="3000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 smtClean="0">
                          <a:effectLst/>
                        </a:rPr>
                        <a:t>InNAs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99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1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323528" y="1016978"/>
          <a:ext cx="1800000" cy="21959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0000"/>
              </a:tblGrid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0.1 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effectLst/>
                        </a:rPr>
                        <a:t>18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0.3µm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X10</a:t>
                      </a:r>
                      <a:r>
                        <a:rPr lang="en-GB" sz="1100" b="0" kern="1200" baseline="3000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 smtClean="0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21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1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2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Content Placeholder 3"/>
          <p:cNvSpPr txBox="1">
            <a:spLocks/>
          </p:cNvSpPr>
          <p:nvPr/>
        </p:nvSpPr>
        <p:spPr bwMode="auto">
          <a:xfrm>
            <a:off x="5976000" y="980728"/>
            <a:ext cx="3096000" cy="1728192"/>
          </a:xfrm>
          <a:prstGeom prst="rect">
            <a:avLst/>
          </a:prstGeom>
          <a:ln w="9525" cap="flat" cmpd="sng" algn="ctr">
            <a:solidFill>
              <a:schemeClr val="accent4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80803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160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24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Tx/>
              <a:buNone/>
            </a:pPr>
            <a:r>
              <a:rPr lang="en-US" sz="1900" kern="0" smtClean="0">
                <a:solidFill>
                  <a:schemeClr val="tx1"/>
                </a:solidFill>
              </a:rPr>
              <a:t>STEM measurements to investigate </a:t>
            </a:r>
          </a:p>
          <a:p>
            <a:pPr marL="182562" indent="0">
              <a:buFontTx/>
              <a:buNone/>
            </a:pPr>
            <a:endParaRPr lang="en-US" sz="1600" kern="0" smtClean="0">
              <a:solidFill>
                <a:schemeClr val="tx1"/>
              </a:solidFill>
            </a:endParaRPr>
          </a:p>
          <a:p>
            <a:r>
              <a:rPr lang="en-US" sz="1600" kern="0" smtClean="0">
                <a:solidFill>
                  <a:schemeClr val="tx1"/>
                </a:solidFill>
              </a:rPr>
              <a:t>Structural perfection of QWs</a:t>
            </a:r>
          </a:p>
          <a:p>
            <a:r>
              <a:rPr lang="en-US" sz="1600" kern="0" smtClean="0">
                <a:solidFill>
                  <a:schemeClr val="tx1"/>
                </a:solidFill>
              </a:rPr>
              <a:t>Abruptness of interfaces</a:t>
            </a:r>
            <a:endParaRPr lang="en-US" sz="1600" kern="0" dirty="0" smtClean="0">
              <a:solidFill>
                <a:schemeClr val="tx1"/>
              </a:solidFill>
            </a:endParaRPr>
          </a:p>
        </p:txBody>
      </p:sp>
      <p:sp>
        <p:nvSpPr>
          <p:cNvPr id="26" name="Textfeld 15"/>
          <p:cNvSpPr txBox="1"/>
          <p:nvPr/>
        </p:nvSpPr>
        <p:spPr>
          <a:xfrm>
            <a:off x="283388" y="6453336"/>
            <a:ext cx="392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[1] &amp; [2] : P</a:t>
            </a:r>
            <a:r>
              <a:rPr lang="en-US" sz="1200" b="1" dirty="0" err="1" smtClean="0"/>
              <a:t>rof</a:t>
            </a:r>
            <a:r>
              <a:rPr lang="en-US" sz="1200" b="1" dirty="0" smtClean="0"/>
              <a:t>. Anthony </a:t>
            </a:r>
            <a:r>
              <a:rPr lang="en-US" sz="1200" b="1" dirty="0" err="1" smtClean="0"/>
              <a:t>Krier</a:t>
            </a:r>
            <a:r>
              <a:rPr lang="en-US" sz="1200" b="1" dirty="0" smtClean="0"/>
              <a:t>, Lancaster University</a:t>
            </a:r>
            <a:endParaRPr lang="en-US" sz="1200" b="1" dirty="0"/>
          </a:p>
          <a:p>
            <a:endParaRPr lang="de-DE" sz="1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6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6189663"/>
            <a:ext cx="9144000" cy="0"/>
          </a:xfrm>
          <a:prstGeom prst="line">
            <a:avLst/>
          </a:prstGeom>
          <a:noFill/>
          <a:ln w="9525">
            <a:solidFill>
              <a:srgbClr val="DBDED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283389" y="6608301"/>
            <a:ext cx="3752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[3] </a:t>
            </a:r>
            <a:r>
              <a:rPr lang="en-US" sz="1100" dirty="0" smtClean="0"/>
              <a:t>Knut Müller-</a:t>
            </a:r>
            <a:r>
              <a:rPr lang="en-US" sz="1100" dirty="0" err="1" smtClean="0"/>
              <a:t>Caspary</a:t>
            </a:r>
            <a:r>
              <a:rPr lang="en-US" sz="1100" dirty="0" smtClean="0"/>
              <a:t>, </a:t>
            </a:r>
            <a:r>
              <a:rPr lang="en-US" sz="1100" dirty="0" err="1" smtClean="0"/>
              <a:t>Universität</a:t>
            </a:r>
            <a:r>
              <a:rPr lang="en-US" sz="1100" dirty="0" smtClean="0"/>
              <a:t> Bremen</a:t>
            </a:r>
            <a:endParaRPr lang="de-DE" sz="11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8180311" y="5786077"/>
            <a:ext cx="424137" cy="3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r>
              <a:rPr lang="en-US" sz="1400" kern="0" dirty="0" smtClean="0">
                <a:solidFill>
                  <a:schemeClr val="tx1"/>
                </a:solidFill>
                <a:latin typeface="+mn-lt"/>
              </a:rPr>
              <a:t>[3]</a:t>
            </a:r>
            <a:endParaRPr lang="en-US" sz="14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779912" y="1299056"/>
            <a:ext cx="5320156" cy="169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216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24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9pPr>
          </a:lstStyle>
          <a:p>
            <a:r>
              <a:rPr lang="en-US" sz="1400" kern="0" dirty="0" smtClean="0"/>
              <a:t>STEM uses a focused electron beam that is scanned over the sample’s surface</a:t>
            </a:r>
          </a:p>
          <a:p>
            <a:r>
              <a:rPr lang="en-US" sz="1400" kern="0" dirty="0" smtClean="0"/>
              <a:t>Incident electrons get scattered from the sample’s atoms (Rutherford scattering)</a:t>
            </a:r>
          </a:p>
          <a:p>
            <a:r>
              <a:rPr lang="en-US" sz="1400" kern="0" dirty="0" smtClean="0"/>
              <a:t>HAADF</a:t>
            </a:r>
            <a:r>
              <a:rPr lang="en-US" sz="1400" kern="0" dirty="0" smtClean="0"/>
              <a:t> </a:t>
            </a:r>
            <a:r>
              <a:rPr lang="en-US" sz="1400" kern="0" dirty="0" smtClean="0"/>
              <a:t>detector collects the signal from the scattered electrons</a:t>
            </a:r>
          </a:p>
        </p:txBody>
      </p:sp>
      <p:pic>
        <p:nvPicPr>
          <p:cNvPr id="7" name="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9776" y="3212976"/>
            <a:ext cx="2316600" cy="2592000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Scanning transmission electron microscopy</a:t>
            </a:r>
            <a:endParaRPr lang="de-DE" dirty="0"/>
          </a:p>
        </p:txBody>
      </p:sp>
      <p:pic>
        <p:nvPicPr>
          <p:cNvPr id="18" name="Picture 17" descr="C:\Dokumente und Einstellungen\hanha\Desktop\STEM.bmp"/>
          <p:cNvPicPr>
            <a:picLocks noChangeAspect="1" noChangeArrowheads="1"/>
          </p:cNvPicPr>
          <p:nvPr/>
        </p:nvPicPr>
        <p:blipFill>
          <a:blip r:embed="rId5" cstate="print"/>
          <a:srcRect l="5906" r="48026" b="2548"/>
          <a:stretch>
            <a:fillRect/>
          </a:stretch>
        </p:blipFill>
        <p:spPr bwMode="auto">
          <a:xfrm>
            <a:off x="638217" y="1012878"/>
            <a:ext cx="2392113" cy="4716000"/>
          </a:xfrm>
          <a:prstGeom prst="rect">
            <a:avLst/>
          </a:prstGeom>
          <a:noFill/>
        </p:spPr>
      </p:pic>
      <p:sp>
        <p:nvSpPr>
          <p:cNvPr id="19" name="Textfeld 350"/>
          <p:cNvSpPr txBox="1"/>
          <p:nvPr/>
        </p:nvSpPr>
        <p:spPr>
          <a:xfrm>
            <a:off x="845530" y="2884943"/>
            <a:ext cx="2430326" cy="338486"/>
          </a:xfrm>
          <a:prstGeom prst="rect">
            <a:avLst/>
          </a:prstGeom>
          <a:noFill/>
        </p:spPr>
        <p:txBody>
          <a:bodyPr wrap="none" lIns="91367" tIns="45686" rIns="91367" bIns="45686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Focussed electron beam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3690418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sample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555776" y="2175247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lens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555992" y="4818638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HAADF detector</a:t>
            </a:r>
            <a:endParaRPr lang="en-US" sz="1600" dirty="0"/>
          </a:p>
        </p:txBody>
      </p:sp>
      <p:sp>
        <p:nvSpPr>
          <p:cNvPr id="20" name="Textfeld 9"/>
          <p:cNvSpPr txBox="1"/>
          <p:nvPr/>
        </p:nvSpPr>
        <p:spPr>
          <a:xfrm>
            <a:off x="4095593" y="2780928"/>
            <a:ext cx="5012911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High angle annular dark field imaging (HAADF) </a:t>
            </a:r>
            <a:r>
              <a:rPr lang="de-DE" sz="1400" dirty="0">
                <a:sym typeface="Wingdings" pitchFamily="2" charset="2"/>
              </a:rPr>
              <a:t></a:t>
            </a:r>
            <a:r>
              <a:rPr lang="en-GB" sz="1400" dirty="0" smtClean="0"/>
              <a:t> Z-contrast</a:t>
            </a:r>
            <a:endParaRPr lang="de-DE" sz="1400" dirty="0"/>
          </a:p>
        </p:txBody>
      </p:sp>
      <p:sp>
        <p:nvSpPr>
          <p:cNvPr id="15" name="Textfeld 7"/>
          <p:cNvSpPr txBox="1"/>
          <p:nvPr/>
        </p:nvSpPr>
        <p:spPr>
          <a:xfrm>
            <a:off x="4999913" y="5877272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de-DE" sz="1200" dirty="0" err="1" smtClean="0"/>
              <a:t>recording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HAADF </a:t>
            </a:r>
            <a:r>
              <a:rPr lang="de-DE" sz="1200" dirty="0" err="1" smtClean="0"/>
              <a:t>intensity</a:t>
            </a:r>
            <a:endParaRPr lang="de-DE" sz="1200" dirty="0"/>
          </a:p>
        </p:txBody>
      </p:sp>
      <p:cxnSp>
        <p:nvCxnSpPr>
          <p:cNvPr id="21" name="Gerade Verbindung mit Pfeil 9"/>
          <p:cNvCxnSpPr/>
          <p:nvPr/>
        </p:nvCxnSpPr>
        <p:spPr>
          <a:xfrm flipV="1">
            <a:off x="6012160" y="5589240"/>
            <a:ext cx="0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164288" y="5622384"/>
            <a:ext cx="9144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8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6189663"/>
            <a:ext cx="9144000" cy="0"/>
          </a:xfrm>
          <a:prstGeom prst="line">
            <a:avLst/>
          </a:prstGeom>
          <a:noFill/>
          <a:ln w="9525">
            <a:solidFill>
              <a:srgbClr val="DBDED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779912" y="1299056"/>
            <a:ext cx="5320156" cy="169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216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24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5A463C"/>
                </a:solidFill>
                <a:latin typeface="+mn-lt"/>
              </a:defRPr>
            </a:lvl9pPr>
          </a:lstStyle>
          <a:p>
            <a:r>
              <a:rPr lang="en-US" sz="1400" kern="0" dirty="0" smtClean="0"/>
              <a:t>STEM uses a focused electron beam that is scanned over the sample’s surface</a:t>
            </a:r>
          </a:p>
          <a:p>
            <a:r>
              <a:rPr lang="en-US" sz="1400" kern="0" dirty="0" smtClean="0"/>
              <a:t>Incident electrons get scattered from the sample’s atoms (Rutherford scattering)</a:t>
            </a:r>
          </a:p>
          <a:p>
            <a:r>
              <a:rPr lang="en-US" sz="1400" kern="0" dirty="0" smtClean="0"/>
              <a:t>HAADF</a:t>
            </a:r>
            <a:r>
              <a:rPr lang="en-US" sz="1400" kern="0" dirty="0" smtClean="0"/>
              <a:t> </a:t>
            </a:r>
            <a:r>
              <a:rPr lang="en-US" sz="1400" kern="0" dirty="0" smtClean="0"/>
              <a:t>detector collects the signal from the scattered electrons</a:t>
            </a:r>
          </a:p>
        </p:txBody>
      </p:sp>
      <p:pic>
        <p:nvPicPr>
          <p:cNvPr id="7" name="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9776" y="3212976"/>
            <a:ext cx="2316600" cy="2592000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Scanning transmission electron microscopy</a:t>
            </a:r>
            <a:endParaRPr lang="de-DE" dirty="0"/>
          </a:p>
        </p:txBody>
      </p:sp>
      <p:pic>
        <p:nvPicPr>
          <p:cNvPr id="20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00" y="1011600"/>
            <a:ext cx="2394000" cy="4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feld 5"/>
          <p:cNvSpPr txBox="1"/>
          <p:nvPr/>
        </p:nvSpPr>
        <p:spPr>
          <a:xfrm>
            <a:off x="496398" y="5688000"/>
            <a:ext cx="457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JEOL  JEM 2200 FS </a:t>
            </a:r>
          </a:p>
          <a:p>
            <a:r>
              <a:rPr lang="de-DE" sz="1400" dirty="0" smtClean="0"/>
              <a:t>Double- C</a:t>
            </a:r>
            <a:r>
              <a:rPr lang="de-DE" sz="1400" baseline="-25000" dirty="0" smtClean="0"/>
              <a:t>S</a:t>
            </a:r>
            <a:r>
              <a:rPr lang="de-DE" sz="1400" dirty="0" smtClean="0"/>
              <a:t>-corrected</a:t>
            </a:r>
            <a:r>
              <a:rPr lang="de-DE" sz="1400" baseline="-25000" dirty="0" smtClean="0"/>
              <a:t>    </a:t>
            </a:r>
            <a:endParaRPr lang="de-DE" sz="1400" dirty="0"/>
          </a:p>
        </p:txBody>
      </p:sp>
      <p:sp>
        <p:nvSpPr>
          <p:cNvPr id="13" name="Textfeld 7"/>
          <p:cNvSpPr txBox="1"/>
          <p:nvPr/>
        </p:nvSpPr>
        <p:spPr>
          <a:xfrm>
            <a:off x="4999913" y="5877272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de-DE" sz="1200" dirty="0" err="1" smtClean="0"/>
              <a:t>recording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HAADF </a:t>
            </a:r>
            <a:r>
              <a:rPr lang="de-DE" sz="1200" dirty="0" err="1" smtClean="0"/>
              <a:t>intensity</a:t>
            </a:r>
            <a:endParaRPr lang="de-DE" sz="1200" dirty="0"/>
          </a:p>
        </p:txBody>
      </p:sp>
      <p:cxnSp>
        <p:nvCxnSpPr>
          <p:cNvPr id="14" name="Gerade Verbindung mit Pfeil 9"/>
          <p:cNvCxnSpPr/>
          <p:nvPr/>
        </p:nvCxnSpPr>
        <p:spPr>
          <a:xfrm flipV="1">
            <a:off x="6012160" y="5589240"/>
            <a:ext cx="0" cy="288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164288" y="5622384"/>
            <a:ext cx="9144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9"/>
          <p:cNvSpPr txBox="1"/>
          <p:nvPr/>
        </p:nvSpPr>
        <p:spPr>
          <a:xfrm>
            <a:off x="4095593" y="2780928"/>
            <a:ext cx="5012911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High angle annular dark field imaging (HAADF) </a:t>
            </a:r>
            <a:r>
              <a:rPr lang="de-DE" sz="1400" dirty="0">
                <a:sym typeface="Wingdings" pitchFamily="2" charset="2"/>
              </a:rPr>
              <a:t></a:t>
            </a:r>
            <a:r>
              <a:rPr lang="en-GB" sz="1400" dirty="0" smtClean="0"/>
              <a:t> Z-contrast</a:t>
            </a:r>
            <a:endParaRPr lang="de-DE" sz="1400" dirty="0"/>
          </a:p>
        </p:txBody>
      </p:sp>
      <p:sp>
        <p:nvSpPr>
          <p:cNvPr id="21" name="Textfeld 15"/>
          <p:cNvSpPr txBox="1"/>
          <p:nvPr/>
        </p:nvSpPr>
        <p:spPr>
          <a:xfrm>
            <a:off x="283389" y="6608301"/>
            <a:ext cx="3752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[3] </a:t>
            </a:r>
            <a:r>
              <a:rPr lang="en-US" sz="1100" dirty="0" smtClean="0"/>
              <a:t>Knut Müller-</a:t>
            </a:r>
            <a:r>
              <a:rPr lang="en-US" sz="1100" dirty="0" err="1" smtClean="0"/>
              <a:t>Caspary</a:t>
            </a:r>
            <a:r>
              <a:rPr lang="en-US" sz="1100" dirty="0" smtClean="0"/>
              <a:t>, </a:t>
            </a:r>
            <a:r>
              <a:rPr lang="en-US" sz="1100" dirty="0" err="1" smtClean="0"/>
              <a:t>Universität</a:t>
            </a:r>
            <a:r>
              <a:rPr lang="en-US" sz="1100" dirty="0" smtClean="0"/>
              <a:t> Bremen</a:t>
            </a:r>
            <a:endParaRPr lang="de-DE" sz="1100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8180311" y="5786077"/>
            <a:ext cx="424137" cy="3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r>
              <a:rPr lang="en-US" sz="1400" kern="0" dirty="0" smtClean="0">
                <a:solidFill>
                  <a:schemeClr val="tx1"/>
                </a:solidFill>
                <a:latin typeface="+mn-lt"/>
              </a:rPr>
              <a:t>[3]</a:t>
            </a:r>
            <a:endParaRPr lang="en-US" sz="14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F25555-265B-4D45-8C43-DC80A4B09D5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4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reference sample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55665" y="1052736"/>
            <a:ext cx="5069272" cy="5029200"/>
            <a:chOff x="2121328" y="1043997"/>
            <a:chExt cx="4892192" cy="4846320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200" y="1043997"/>
              <a:ext cx="4846320" cy="48463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0112" y="3680799"/>
              <a:ext cx="524745" cy="296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InAs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59142" y="2362398"/>
              <a:ext cx="524745" cy="296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InAs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05932" y="2778735"/>
              <a:ext cx="679445" cy="296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InAlAs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9142" y="3037266"/>
              <a:ext cx="524745" cy="296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InAs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09196" y="3195072"/>
              <a:ext cx="679445" cy="296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InAlAs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 flipH="1">
              <a:off x="1326397" y="3714972"/>
              <a:ext cx="1975995" cy="38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Growth direction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2507461" y="1182776"/>
              <a:ext cx="2" cy="409398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 rot="16200000">
              <a:off x="2844393" y="5256251"/>
              <a:ext cx="35246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60000" y="5431765"/>
              <a:ext cx="10390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100 nm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86590171"/>
              </p:ext>
            </p:extLst>
          </p:nvPr>
        </p:nvGraphicFramePr>
        <p:xfrm>
          <a:off x="467544" y="2420888"/>
          <a:ext cx="1512168" cy="18993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2168"/>
              </a:tblGrid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0.1 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effectLst/>
                        </a:rPr>
                        <a:t>18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0.3µm p+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effectLst/>
                        </a:rPr>
                        <a:t> X10</a:t>
                      </a:r>
                      <a:r>
                        <a:rPr lang="en-GB" sz="1100" b="0" kern="1200" baseline="3000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 smtClean="0">
                          <a:effectLst/>
                        </a:rPr>
                        <a:t>InAs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effectLst/>
                        </a:rPr>
                        <a:t>10nm </a:t>
                      </a:r>
                      <a:r>
                        <a:rPr lang="en-GB" sz="1100" b="0" kern="1200" dirty="0" err="1">
                          <a:effectLst/>
                        </a:rPr>
                        <a:t>InAlAs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6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20 nm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>
                          <a:solidFill>
                            <a:schemeClr val="tx1"/>
                          </a:solidFill>
                          <a:effectLst/>
                        </a:rPr>
                        <a:t>0.1µm n+ InAs  X10</a:t>
                      </a:r>
                      <a:r>
                        <a:rPr lang="en-GB" sz="1100" b="0" kern="1200" baseline="30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0.3µm n+ </a:t>
                      </a: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X10</a:t>
                      </a:r>
                      <a:r>
                        <a:rPr lang="en-GB" sz="11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4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kern="1200" dirty="0" err="1">
                          <a:solidFill>
                            <a:schemeClr val="tx1"/>
                          </a:solidFill>
                          <a:effectLst/>
                        </a:rPr>
                        <a:t>InAs</a:t>
                      </a:r>
                      <a:r>
                        <a:rPr lang="en-GB" sz="1100" b="0" kern="1200" dirty="0">
                          <a:solidFill>
                            <a:schemeClr val="tx1"/>
                          </a:solidFill>
                          <a:effectLst/>
                        </a:rPr>
                        <a:t>: n-type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95536" y="2395728"/>
            <a:ext cx="2873883" cy="2825496"/>
            <a:chOff x="2054668" y="1043997"/>
            <a:chExt cx="4850395" cy="4830687"/>
          </a:xfrm>
        </p:grpSpPr>
        <p:pic>
          <p:nvPicPr>
            <p:cNvPr id="54" name="Picture 53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199" y="1043997"/>
              <a:ext cx="4737864" cy="483068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739562" y="3680798"/>
              <a:ext cx="787831" cy="44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InAs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18592" y="2362398"/>
              <a:ext cx="787831" cy="44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InAs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05931" y="2778735"/>
              <a:ext cx="1001565" cy="44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InAlAs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18592" y="3037266"/>
              <a:ext cx="787831" cy="44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InAs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009196" y="3195072"/>
              <a:ext cx="1001565" cy="44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InAlAs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16200000">
              <a:off x="2810062" y="5230660"/>
              <a:ext cx="46900" cy="1116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054668" y="5272768"/>
              <a:ext cx="1318104" cy="526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100 nm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619672" y="3356992"/>
            <a:ext cx="21600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35672" y="1417319"/>
            <a:ext cx="2096248" cy="19396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72" y="3905632"/>
            <a:ext cx="2096248" cy="1971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reference sample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23928" y="1417320"/>
            <a:ext cx="4579992" cy="4572000"/>
            <a:chOff x="4636417" y="836713"/>
            <a:chExt cx="4345583" cy="4392487"/>
          </a:xfrm>
        </p:grpSpPr>
        <p:pic>
          <p:nvPicPr>
            <p:cNvPr id="8" name="Picture 7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44000" y="851113"/>
              <a:ext cx="4352400" cy="432360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636417" y="980728"/>
              <a:ext cx="3379386" cy="4248472"/>
              <a:chOff x="4636417" y="980728"/>
              <a:chExt cx="3379386" cy="424847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644000" y="4755561"/>
                <a:ext cx="1760495" cy="400110"/>
                <a:chOff x="3891625" y="5477162"/>
                <a:chExt cx="1760495" cy="4001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5400000">
                  <a:off x="4797120" y="4987785"/>
                  <a:ext cx="36000" cy="167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891625" y="5477162"/>
                  <a:ext cx="8963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0 nm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 rot="16200000" flipH="1">
                <a:off x="3915931" y="2957563"/>
                <a:ext cx="1791402" cy="350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Growth direction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rot="5400000" flipH="1" flipV="1">
                <a:off x="3133167" y="2828105"/>
                <a:ext cx="3694755" cy="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7236296" y="485986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InAs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164288" y="4014660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InAlAs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164288" y="299695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InAs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164288" y="1870058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InAlAs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164288" y="98072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InAs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 rot="16200000" flipH="1">
            <a:off x="-196873" y="3723576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Growth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-510960" y="3680849"/>
            <a:ext cx="2384367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1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3192" y="1417320"/>
            <a:ext cx="3566160" cy="4471416"/>
            <a:chOff x="251520" y="1417320"/>
            <a:chExt cx="3566160" cy="4471416"/>
          </a:xfrm>
        </p:grpSpPr>
        <p:grpSp>
          <p:nvGrpSpPr>
            <p:cNvPr id="49" name="Group 48"/>
            <p:cNvGrpSpPr/>
            <p:nvPr/>
          </p:nvGrpSpPr>
          <p:grpSpPr>
            <a:xfrm>
              <a:off x="251520" y="2395728"/>
              <a:ext cx="2884874" cy="2808769"/>
              <a:chOff x="4567125" y="836713"/>
              <a:chExt cx="4414875" cy="4352399"/>
            </a:xfrm>
          </p:grpSpPr>
          <p:pic>
            <p:nvPicPr>
              <p:cNvPr id="50" name="Picture 49"/>
              <p:cNvPicPr preferRelativeResize="0"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644001" y="851113"/>
                <a:ext cx="4352399" cy="4323599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4567125" y="908995"/>
                <a:ext cx="3674591" cy="4237410"/>
                <a:chOff x="4567125" y="908995"/>
                <a:chExt cx="3674591" cy="4237410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4567125" y="4638887"/>
                  <a:ext cx="1837370" cy="482297"/>
                  <a:chOff x="3814750" y="5360488"/>
                  <a:chExt cx="1837370" cy="482297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 rot="5400000">
                    <a:off x="4797120" y="4987785"/>
                    <a:ext cx="36000" cy="167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814750" y="5360488"/>
                    <a:ext cx="1043084" cy="4769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 nm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3" name="TextBox 52"/>
                <p:cNvSpPr txBox="1"/>
                <p:nvPr/>
              </p:nvSpPr>
              <p:spPr>
                <a:xfrm rot="16200000" flipH="1">
                  <a:off x="3649817" y="2897272"/>
                  <a:ext cx="2305626" cy="4710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Growth direction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rot="5400000" flipH="1" flipV="1">
                  <a:off x="3160537" y="2828105"/>
                  <a:ext cx="3694756" cy="2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/>
                <p:cNvSpPr txBox="1"/>
                <p:nvPr/>
              </p:nvSpPr>
              <p:spPr>
                <a:xfrm>
                  <a:off x="7236296" y="4669482"/>
                  <a:ext cx="832113" cy="4769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7164288" y="3967673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164288" y="2887553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7164288" y="1807431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7164288" y="908995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1619672" y="2708920"/>
              <a:ext cx="216000" cy="5486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1835672" y="1417320"/>
              <a:ext cx="1982008" cy="1291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835672" y="3257560"/>
              <a:ext cx="1982008" cy="2631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reference sample</a:t>
            </a:r>
          </a:p>
        </p:txBody>
      </p:sp>
      <p:pic>
        <p:nvPicPr>
          <p:cNvPr id="24" name="Picture 2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352" y="1408176"/>
            <a:ext cx="4480560" cy="44805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045064" y="5768688"/>
            <a:ext cx="1463040" cy="36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90" y="5023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23928" y="5425478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1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ownloads\002_stack_B3440_C1750\002_stack_B3440_C1750_size_833x903_meanjpg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9352" y="1408176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49225" y="-18257"/>
            <a:ext cx="89947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2B6034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HAADF STEM image of reference sample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93192" y="1417320"/>
            <a:ext cx="3566160" cy="4471416"/>
            <a:chOff x="251520" y="1417320"/>
            <a:chExt cx="3566160" cy="4471416"/>
          </a:xfrm>
        </p:grpSpPr>
        <p:grpSp>
          <p:nvGrpSpPr>
            <p:cNvPr id="58" name="Group 57"/>
            <p:cNvGrpSpPr/>
            <p:nvPr/>
          </p:nvGrpSpPr>
          <p:grpSpPr>
            <a:xfrm>
              <a:off x="251520" y="2395728"/>
              <a:ext cx="2884874" cy="2808769"/>
              <a:chOff x="4567125" y="836713"/>
              <a:chExt cx="4414875" cy="4352399"/>
            </a:xfrm>
          </p:grpSpPr>
          <p:pic>
            <p:nvPicPr>
              <p:cNvPr id="62" name="Picture 61"/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644001" y="851113"/>
                <a:ext cx="4352399" cy="4323599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4567125" y="908995"/>
                <a:ext cx="3674591" cy="4237410"/>
                <a:chOff x="4567125" y="908995"/>
                <a:chExt cx="3674591" cy="4237410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4567125" y="4638887"/>
                  <a:ext cx="1837370" cy="482297"/>
                  <a:chOff x="3814750" y="5360488"/>
                  <a:chExt cx="1837370" cy="482297"/>
                </a:xfrm>
              </p:grpSpPr>
              <p:sp>
                <p:nvSpPr>
                  <p:cNvPr id="72" name="Rectangle 71"/>
                  <p:cNvSpPr/>
                  <p:nvPr/>
                </p:nvSpPr>
                <p:spPr>
                  <a:xfrm rot="5400000">
                    <a:off x="4797120" y="4987785"/>
                    <a:ext cx="36000" cy="167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3814750" y="5360488"/>
                    <a:ext cx="1043084" cy="4769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0 nm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 rot="16200000" flipH="1">
                  <a:off x="3649817" y="2897272"/>
                  <a:ext cx="2305626" cy="4710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Growth direction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66" name="Straight Arrow Connector 65"/>
                <p:cNvCxnSpPr/>
                <p:nvPr/>
              </p:nvCxnSpPr>
              <p:spPr>
                <a:xfrm rot="5400000" flipH="1" flipV="1">
                  <a:off x="3160537" y="2828105"/>
                  <a:ext cx="3694756" cy="2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7236296" y="4669482"/>
                  <a:ext cx="832113" cy="4769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7164288" y="3967673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7164288" y="2887553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164288" y="1807431"/>
                  <a:ext cx="1077428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InAlAs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164288" y="908995"/>
                  <a:ext cx="832113" cy="476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InAs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9" name="Rectangle 58"/>
            <p:cNvSpPr/>
            <p:nvPr/>
          </p:nvSpPr>
          <p:spPr>
            <a:xfrm>
              <a:off x="1619672" y="3384416"/>
              <a:ext cx="216000" cy="10058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1835672" y="1417320"/>
              <a:ext cx="1982008" cy="1967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1835672" y="4390256"/>
              <a:ext cx="1982008" cy="14984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4045064" y="5768688"/>
            <a:ext cx="1463040" cy="36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923928" y="5425478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nm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83C0D8-6E56-4FCF-9306-F89A1B504EC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33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L engl masterslide 2010 (2)">
  <a:themeElements>
    <a:clrScheme name="STRL engl masterslide 2010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L engl masterslide 2010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L engl masterslide 2010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engl masterslide 2010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engl masterslide 2010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engl masterslide 2010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engl masterslide 2010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engl masterslide 2010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engl masterslide 2010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L engl masterslide 2010 (2)">
  <a:themeElements>
    <a:clrScheme name="1_STRL engl masterslide 2010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L engl masterslide 2010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L engl masterslide 2010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L engl masterslide 2010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L engl masterslide 2010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L engl masterslide 2010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L engl masterslide 2010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L engl masterslide 2010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L engl masterslide 2010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L masterslide 2010">
  <a:themeElements>
    <a:clrScheme name="STRL masterslide 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L masterslide 2010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L masterslide 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masterslide 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masterslide 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masterslide 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masterslide 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L masterslide 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L masterslide 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STRL engl masterslide 2010</Template>
  <TotalTime>2697</TotalTime>
  <Words>1211</Words>
  <Application>Microsoft Office PowerPoint</Application>
  <PresentationFormat>On-screen Show (4:3)</PresentationFormat>
  <Paragraphs>371</Paragraphs>
  <Slides>26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STRL engl masterslide 2010 (2)</vt:lpstr>
      <vt:lpstr>1_STRL engl masterslide 2010 (2)</vt:lpstr>
      <vt:lpstr>2_STRL masterslide 2010</vt:lpstr>
      <vt:lpstr>STEM investigation of dilute N containing InAs</vt:lpstr>
      <vt:lpstr>Motivation</vt:lpstr>
      <vt:lpstr>Motivation</vt:lpstr>
      <vt:lpstr>Scanning transmission electron microscopy</vt:lpstr>
      <vt:lpstr>Scanning transmission electron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Philipps-Universität Marburg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crystal polarity on crystal defects in GaP on Si</dc:title>
  <dc:creator>beyeran</dc:creator>
  <cp:lastModifiedBy>Chintu</cp:lastModifiedBy>
  <cp:revision>1384</cp:revision>
  <dcterms:created xsi:type="dcterms:W3CDTF">2009-10-19T07:19:49Z</dcterms:created>
  <dcterms:modified xsi:type="dcterms:W3CDTF">2016-05-18T13:22:18Z</dcterms:modified>
</cp:coreProperties>
</file>